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0"/>
  </p:notesMasterIdLst>
  <p:sldIdLst>
    <p:sldId id="256" r:id="rId4"/>
    <p:sldId id="423" r:id="rId5"/>
    <p:sldId id="421" r:id="rId6"/>
    <p:sldId id="364" r:id="rId7"/>
    <p:sldId id="258" r:id="rId8"/>
    <p:sldId id="257" r:id="rId9"/>
    <p:sldId id="277" r:id="rId10"/>
    <p:sldId id="278" r:id="rId11"/>
    <p:sldId id="279" r:id="rId12"/>
    <p:sldId id="280" r:id="rId13"/>
    <p:sldId id="281" r:id="rId14"/>
    <p:sldId id="365" r:id="rId15"/>
    <p:sldId id="366" r:id="rId16"/>
    <p:sldId id="367" r:id="rId17"/>
    <p:sldId id="368" r:id="rId18"/>
    <p:sldId id="369" r:id="rId19"/>
    <p:sldId id="370" r:id="rId20"/>
    <p:sldId id="371" r:id="rId21"/>
    <p:sldId id="372" r:id="rId22"/>
    <p:sldId id="373" r:id="rId23"/>
    <p:sldId id="374" r:id="rId24"/>
    <p:sldId id="375" r:id="rId25"/>
    <p:sldId id="376" r:id="rId26"/>
    <p:sldId id="377" r:id="rId27"/>
    <p:sldId id="378" r:id="rId28"/>
    <p:sldId id="379" r:id="rId29"/>
    <p:sldId id="385" r:id="rId30"/>
    <p:sldId id="381" r:id="rId31"/>
    <p:sldId id="386" r:id="rId32"/>
    <p:sldId id="387" r:id="rId33"/>
    <p:sldId id="388" r:id="rId34"/>
    <p:sldId id="394" r:id="rId35"/>
    <p:sldId id="390" r:id="rId36"/>
    <p:sldId id="402" r:id="rId37"/>
    <p:sldId id="403" r:id="rId38"/>
    <p:sldId id="396" r:id="rId39"/>
    <p:sldId id="397" r:id="rId40"/>
    <p:sldId id="398" r:id="rId41"/>
    <p:sldId id="404" r:id="rId42"/>
    <p:sldId id="400" r:id="rId43"/>
    <p:sldId id="408" r:id="rId44"/>
    <p:sldId id="405" r:id="rId45"/>
    <p:sldId id="411" r:id="rId46"/>
    <p:sldId id="407" r:id="rId47"/>
    <p:sldId id="392" r:id="rId48"/>
    <p:sldId id="409" r:id="rId49"/>
    <p:sldId id="393" r:id="rId51"/>
    <p:sldId id="382" r:id="rId52"/>
    <p:sldId id="383" r:id="rId53"/>
    <p:sldId id="384" r:id="rId54"/>
    <p:sldId id="473" r:id="rId55"/>
    <p:sldId id="420" r:id="rId56"/>
  </p:sldIdLst>
  <p:sldSz cx="12192000" cy="6858000"/>
  <p:notesSz cx="7103745" cy="10234295"/>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唐 毓豪" initials="唐"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ECE05D"/>
    <a:srgbClr val="FAC650"/>
    <a:srgbClr val="FFF3F3"/>
    <a:srgbClr val="FF7D7D"/>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p:restoredTop sz="94660"/>
  </p:normalViewPr>
  <p:slideViewPr>
    <p:cSldViewPr snapToGrid="0" showGuides="1">
      <p:cViewPr varScale="1">
        <p:scale>
          <a:sx n="122" d="100"/>
          <a:sy n="122" d="100"/>
        </p:scale>
        <p:origin x="-96" y="-240"/>
      </p:cViewPr>
      <p:guideLst>
        <p:guide orient="horz" pos="2016"/>
        <p:guide pos="36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0" Type="http://schemas.openxmlformats.org/officeDocument/2006/relationships/commentAuthors" Target="commentAuthors.xml"/><Relationship Id="rId6" Type="http://schemas.openxmlformats.org/officeDocument/2006/relationships/slide" Target="slides/slide3.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notesMaster" Target="notesMasters/notesMaster1.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3189165" cy="57479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4168743" y="0"/>
            <a:ext cx="3189165" cy="574790"/>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243002" y="1432002"/>
            <a:ext cx="6873608" cy="386640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735961" y="5513207"/>
            <a:ext cx="5887689" cy="451080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true"/>
          </p:cNvSpPr>
          <p:nvPr>
            <p:ph type="ftr" sz="quarter" idx="4"/>
          </p:nvPr>
        </p:nvSpPr>
        <p:spPr>
          <a:xfrm>
            <a:off x="0" y="10881225"/>
            <a:ext cx="3189165" cy="574789"/>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4168743" y="10881225"/>
            <a:ext cx="3189165" cy="574789"/>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文本占位符 2"/>
          <p:cNvSpPr>
            <a:spLocks noGrp="true"/>
          </p:cNvSpPr>
          <p:nvPr>
            <p:ph type="body"/>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true"/>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true"/>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1186774" y="1778438"/>
            <a:ext cx="4873574" cy="823912"/>
          </a:xfrm>
        </p:spPr>
        <p:txBody>
          <a:bodyPr anchor="ctr" anchorCtr="false"/>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true"/>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true"/>
          </p:cNvSpPr>
          <p:nvPr>
            <p:ph type="body" sz="quarter" idx="3"/>
          </p:nvPr>
        </p:nvSpPr>
        <p:spPr>
          <a:xfrm>
            <a:off x="6256938" y="1778438"/>
            <a:ext cx="4897576" cy="823912"/>
          </a:xfrm>
        </p:spPr>
        <p:txBody>
          <a:bodyPr anchor="ctr" anchorCtr="false"/>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true"/>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true"/>
          </p:cNvSpPr>
          <p:nvPr>
            <p:ph type="pic" idx="1"/>
          </p:nvPr>
        </p:nvSpPr>
        <p:spPr>
          <a:xfrm>
            <a:off x="5183188" y="457201"/>
            <a:ext cx="6172200" cy="540385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8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true"/>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true"/>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true"/>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1186774" y="1778438"/>
            <a:ext cx="4873574" cy="823912"/>
          </a:xfrm>
        </p:spPr>
        <p:txBody>
          <a:bodyPr anchor="ctr" anchorCtr="false"/>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true"/>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true"/>
          </p:cNvSpPr>
          <p:nvPr>
            <p:ph type="body" sz="quarter" idx="3"/>
          </p:nvPr>
        </p:nvSpPr>
        <p:spPr>
          <a:xfrm>
            <a:off x="6256938" y="1778438"/>
            <a:ext cx="4897576" cy="823912"/>
          </a:xfrm>
        </p:spPr>
        <p:txBody>
          <a:bodyPr anchor="ctr" anchorCtr="false"/>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true"/>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true"/>
          </p:cNvSpPr>
          <p:nvPr>
            <p:ph type="pic" idx="1"/>
          </p:nvPr>
        </p:nvSpPr>
        <p:spPr>
          <a:xfrm>
            <a:off x="5183188" y="457201"/>
            <a:ext cx="6172200" cy="540385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8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true"/>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true"/>
          </p:cNvSpPr>
          <p:nvPr>
            <p:ph type="sldNum" sz="quarter" idx="12"/>
          </p:nvPr>
        </p:nvSpPr>
        <p:spPr/>
        <p:txBody>
          <a:body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image" Target="../media/image1.jpeg"/><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false">
          <a:blip r:embed="rId11"/>
          <a:stretch>
            <a:fillRect/>
          </a:stretch>
        </a:blipFill>
        <a:effectLst/>
      </p:bgPr>
    </p:bg>
    <p:spTree>
      <p:nvGrpSpPr>
        <p:cNvPr id="1" name=""/>
        <p:cNvGrpSpPr/>
        <p:nvPr/>
      </p:nvGrpSpPr>
      <p:grpSpPr>
        <a:xfrm>
          <a:off x="0" y="0"/>
          <a:ext cx="0" cy="0"/>
          <a:chOff x="0" y="0"/>
          <a:chExt cx="0" cy="0"/>
        </a:xfrm>
      </p:grpSpPr>
      <p:sp>
        <p:nvSpPr>
          <p:cNvPr id="1026" name="标题占位符 1"/>
          <p:cNvSpPr>
            <a:spLocks noGrp="true"/>
          </p:cNvSpPr>
          <p:nvPr>
            <p:ph type="title"/>
          </p:nvPr>
        </p:nvSpPr>
        <p:spPr>
          <a:xfrm>
            <a:off x="1315720" y="320675"/>
            <a:ext cx="10515600" cy="132588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true"/>
          </p:cNvSpPr>
          <p:nvPr>
            <p:ph type="body" idx="1"/>
          </p:nvPr>
        </p:nvSpPr>
        <p:spPr>
          <a:xfrm>
            <a:off x="131572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9" name="图片 8" descr="微信图片_20220607115530"/>
          <p:cNvPicPr>
            <a:picLocks noChangeAspect="true"/>
          </p:cNvPicPr>
          <p:nvPr userDrawn="true"/>
        </p:nvPicPr>
        <p:blipFill>
          <a:blip r:embed="rId12" cstate="print"/>
          <a:stretch>
            <a:fillRect/>
          </a:stretch>
        </p:blipFill>
        <p:spPr>
          <a:xfrm>
            <a:off x="163830" y="121920"/>
            <a:ext cx="2381885" cy="4762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false">
          <a:blip r:embed="rId11"/>
          <a:stretch>
            <a:fillRect/>
          </a:stretch>
        </a:blipFill>
        <a:effectLst/>
      </p:bgPr>
    </p:bg>
    <p:spTree>
      <p:nvGrpSpPr>
        <p:cNvPr id="1" name=""/>
        <p:cNvGrpSpPr/>
        <p:nvPr/>
      </p:nvGrpSpPr>
      <p:grpSpPr>
        <a:xfrm>
          <a:off x="0" y="0"/>
          <a:ext cx="0" cy="0"/>
          <a:chOff x="0" y="0"/>
          <a:chExt cx="0" cy="0"/>
        </a:xfrm>
      </p:grpSpPr>
      <p:sp>
        <p:nvSpPr>
          <p:cNvPr id="1026" name="标题占位符 1"/>
          <p:cNvSpPr>
            <a:spLocks noGrp="true"/>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true"/>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2F288E0-7875-42C4-84C8-98DBBD3BF4D2}"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9" name="图片 8" descr="微信图片_20220607115530"/>
          <p:cNvPicPr>
            <a:picLocks noChangeAspect="true"/>
          </p:cNvPicPr>
          <p:nvPr userDrawn="true"/>
        </p:nvPicPr>
        <p:blipFill>
          <a:blip r:embed="rId12" cstate="print"/>
          <a:stretch>
            <a:fillRect/>
          </a:stretch>
        </p:blipFill>
        <p:spPr>
          <a:xfrm>
            <a:off x="163830" y="121920"/>
            <a:ext cx="2381885" cy="476250"/>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false">
          <a:blip r:embed="rId1" cstate="print"/>
          <a:stretch>
            <a:fillRect/>
          </a:stretch>
        </a:blipFill>
        <a:effectLst/>
      </p:bgPr>
    </p:bg>
    <p:spTree>
      <p:nvGrpSpPr>
        <p:cNvPr id="1" name=""/>
        <p:cNvGrpSpPr/>
        <p:nvPr/>
      </p:nvGrpSpPr>
      <p:grpSpPr>
        <a:xfrm>
          <a:off x="0" y="0"/>
          <a:ext cx="0" cy="0"/>
          <a:chOff x="0" y="0"/>
          <a:chExt cx="0" cy="0"/>
        </a:xfrm>
      </p:grpSpPr>
      <p:sp>
        <p:nvSpPr>
          <p:cNvPr id="3" name="文本框 2"/>
          <p:cNvSpPr txBox="true"/>
          <p:nvPr/>
        </p:nvSpPr>
        <p:spPr>
          <a:xfrm>
            <a:off x="1813559" y="1087574"/>
            <a:ext cx="8564880" cy="1014730"/>
          </a:xfrm>
          <a:prstGeom prst="rect">
            <a:avLst/>
          </a:prstGeom>
          <a:noFill/>
        </p:spPr>
        <p:txBody>
          <a:bodyPr wrap="none" rtlCol="0">
            <a:spAutoFit/>
          </a:bodyPr>
          <a:lstStyle/>
          <a:p>
            <a:pPr marR="0" algn="ctr" defTabSz="914400" eaLnBrk="1" fontAlgn="auto" hangingPunct="1">
              <a:spcBef>
                <a:spcPts val="0"/>
              </a:spcBef>
              <a:spcAft>
                <a:spcPts val="0"/>
              </a:spcAft>
              <a:buClrTx/>
              <a:buSzTx/>
              <a:buFontTx/>
              <a:defRPr/>
            </a:pPr>
            <a:r>
              <a:rPr lang="zh-CN" altLang="en-US" sz="6000" dirty="0" smtClean="0">
                <a:latin typeface="微软雅黑" panose="020B0503020204020204" pitchFamily="34" charset="-122"/>
                <a:ea typeface="微软雅黑" panose="020B0503020204020204" pitchFamily="34" charset="-122"/>
                <a:sym typeface="+mn-ea"/>
              </a:rPr>
              <a:t>工伤保险政策与待遇简介</a:t>
            </a:r>
            <a:endParaRPr kumimoji="0" lang="zh-CN" altLang="en-US" sz="6000" b="1" kern="1200" cap="none" spc="0" normalizeH="0" baseline="0" noProof="0" dirty="0">
              <a:ln w="19050" cap="rnd">
                <a:solidFill>
                  <a:schemeClr val="bg1"/>
                </a:solidFill>
              </a:ln>
              <a:solidFill>
                <a:srgbClr val="C00000"/>
              </a:solidFill>
              <a:effectLst>
                <a:outerShdw blurRad="50800" dist="38100" dir="5400000" algn="t" rotWithShape="0">
                  <a:prstClr val="black">
                    <a:alpha val="40000"/>
                  </a:prstClr>
                </a:outerShdw>
              </a:effectLst>
              <a:latin typeface="黑体" panose="02010609060101010101" charset="-122"/>
              <a:ea typeface="黑体" panose="02010609060101010101" charset="-122"/>
              <a:cs typeface="+mn-cs"/>
            </a:endParaRPr>
          </a:p>
        </p:txBody>
      </p:sp>
      <p:sp>
        <p:nvSpPr>
          <p:cNvPr id="2052" name="文本框 9"/>
          <p:cNvSpPr txBox="true"/>
          <p:nvPr/>
        </p:nvSpPr>
        <p:spPr>
          <a:xfrm>
            <a:off x="3584575" y="3669665"/>
            <a:ext cx="4801870" cy="1198880"/>
          </a:xfrm>
          <a:prstGeom prst="rect">
            <a:avLst/>
          </a:prstGeom>
          <a:noFill/>
          <a:ln w="9525">
            <a:noFill/>
          </a:ln>
        </p:spPr>
        <p:txBody>
          <a:bodyPr wrap="square">
            <a:spAutoFit/>
          </a:bodyPr>
          <a:lstStyle/>
          <a:p>
            <a:pPr algn="ct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海南省社会保险服务中心</a:t>
            </a:r>
            <a:endPar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工伤保险处</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黄煜阳</a:t>
            </a:r>
            <a:endPar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endPar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true"/>
          <p:nvPr/>
        </p:nvSpPr>
        <p:spPr>
          <a:xfrm>
            <a:off x="2889250" y="2678430"/>
            <a:ext cx="6059170" cy="521970"/>
          </a:xfrm>
          <a:prstGeom prst="rect">
            <a:avLst/>
          </a:prstGeom>
          <a:noFill/>
        </p:spPr>
        <p:txBody>
          <a:bodyPr wrap="square" rtlCol="0">
            <a:spAutoFit/>
            <a:scene3d>
              <a:camera prst="orthographicFront"/>
              <a:lightRig rig="threePt" dir="t"/>
            </a:scene3d>
          </a:bodyPr>
          <a:lstStyle/>
          <a:p>
            <a:pPr algn="ctr"/>
            <a:r>
              <a:rPr lang="en-US" altLang="zh-CN" sz="2800" b="1" dirty="0" smtClean="0">
                <a:latin typeface="微软雅黑" panose="020B0503020204020204" pitchFamily="34" charset="-122"/>
                <a:ea typeface="微软雅黑" panose="020B0503020204020204" pitchFamily="34" charset="-122"/>
                <a:cs typeface="+mj-ea"/>
                <a:sym typeface="+mn-ea"/>
              </a:rPr>
              <a:t>2022.</a:t>
            </a:r>
            <a:r>
              <a:rPr lang="en-US" sz="2800" b="1" dirty="0" smtClean="0">
                <a:latin typeface="微软雅黑" panose="020B0503020204020204" pitchFamily="34" charset="-122"/>
                <a:ea typeface="微软雅黑" panose="020B0503020204020204" pitchFamily="34" charset="-122"/>
                <a:cs typeface="+mj-ea"/>
                <a:sym typeface="+mn-ea"/>
              </a:rPr>
              <a:t>11</a:t>
            </a:r>
            <a:endParaRPr lang="zh-CN" altLang="en-US" sz="2800" b="1" noProof="0"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499428" y="942658"/>
            <a:ext cx="45097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二、工伤保险参保缴费政策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内容占位符 2"/>
          <p:cNvSpPr>
            <a:spLocks noGrp="true"/>
          </p:cNvSpPr>
          <p:nvPr>
            <p:ph sz="quarter" idx="1"/>
          </p:nvPr>
        </p:nvSpPr>
        <p:spPr>
          <a:xfrm>
            <a:off x="499745" y="2017395"/>
            <a:ext cx="11342370" cy="3799205"/>
          </a:xfrm>
        </p:spPr>
        <p:txBody>
          <a:bodyPr>
            <a:normAutofit lnSpcReduction="10000"/>
          </a:bodyPr>
          <a:lstStyle/>
          <a:p>
            <a:pPr marL="0" indent="0">
              <a:buNone/>
            </a:pPr>
            <a:r>
              <a:rPr lang="zh-CN" altLang="en-US" sz="2400" dirty="0" smtClean="0">
                <a:latin typeface="宋体" pitchFamily="2" charset="-122"/>
                <a:ea typeface="宋体" pitchFamily="2" charset="-122"/>
                <a:cs typeface="宋体" pitchFamily="2" charset="-122"/>
                <a:sym typeface="+mn-ea"/>
              </a:rPr>
              <a:t>（</a:t>
            </a:r>
            <a:r>
              <a:rPr lang="en-US" altLang="zh-CN" sz="2400" dirty="0" smtClean="0">
                <a:latin typeface="宋体" pitchFamily="2" charset="-122"/>
                <a:ea typeface="宋体" pitchFamily="2" charset="-122"/>
                <a:cs typeface="宋体" pitchFamily="2" charset="-122"/>
                <a:sym typeface="+mn-ea"/>
              </a:rPr>
              <a:t>1</a:t>
            </a:r>
            <a:r>
              <a:rPr lang="zh-CN" altLang="en-US" sz="2400" dirty="0" smtClean="0">
                <a:latin typeface="宋体" pitchFamily="2" charset="-122"/>
                <a:ea typeface="宋体" pitchFamily="2" charset="-122"/>
                <a:cs typeface="宋体" pitchFamily="2" charset="-122"/>
                <a:sym typeface="+mn-ea"/>
              </a:rPr>
              <a:t>）工伤保险参保政策</a:t>
            </a:r>
            <a:endParaRPr lang="zh-CN" altLang="en-US" sz="2400" dirty="0" smtClean="0">
              <a:latin typeface="宋体" pitchFamily="2" charset="-122"/>
              <a:ea typeface="宋体" pitchFamily="2" charset="-122"/>
              <a:cs typeface="宋体" pitchFamily="2" charset="-122"/>
              <a:sym typeface="+mn-ea"/>
            </a:endParaRPr>
          </a:p>
          <a:p>
            <a:pPr marL="0" indent="0">
              <a:buNone/>
            </a:pPr>
            <a:r>
              <a:rPr lang="zh-CN" altLang="en-US" sz="2400" dirty="0">
                <a:latin typeface="宋体" pitchFamily="2" charset="-122"/>
                <a:ea typeface="宋体" pitchFamily="2" charset="-122"/>
                <a:cs typeface="宋体" pitchFamily="2" charset="-122"/>
                <a:sym typeface="+mn-ea"/>
              </a:rPr>
              <a:t>       国家机关、事业单位、社会团体、民办非企业单位、基金会；</a:t>
            </a:r>
            <a:r>
              <a:rPr lang="zh-CN" altLang="en-US" sz="2400" dirty="0">
                <a:latin typeface="宋体" pitchFamily="2" charset="-122"/>
                <a:ea typeface="宋体" pitchFamily="2" charset="-122"/>
                <a:cs typeface="宋体" pitchFamily="2" charset="-122"/>
              </a:rPr>
              <a:t>各类企业；</a:t>
            </a:r>
            <a:r>
              <a:rPr lang="zh-CN" altLang="en-US" sz="2400" dirty="0">
                <a:latin typeface="宋体" pitchFamily="2" charset="-122"/>
                <a:ea typeface="宋体" pitchFamily="2" charset="-122"/>
                <a:cs typeface="宋体" pitchFamily="2" charset="-122"/>
                <a:sym typeface="+mn-ea"/>
              </a:rPr>
              <a:t>有雇工的个体工商户；律师事务所、会计师事务所等组织。（基本覆盖全职业人群）</a:t>
            </a:r>
            <a:endParaRPr lang="zh-CN" altLang="en-US" sz="2400" dirty="0">
              <a:latin typeface="宋体" pitchFamily="2" charset="-122"/>
              <a:ea typeface="宋体" pitchFamily="2" charset="-122"/>
              <a:cs typeface="宋体" pitchFamily="2" charset="-122"/>
            </a:endParaRPr>
          </a:p>
          <a:p>
            <a:pPr marL="0" indent="0">
              <a:buNone/>
            </a:pPr>
            <a:r>
              <a:rPr lang="zh-CN" altLang="en-US" sz="2400" dirty="0" smtClean="0">
                <a:latin typeface="宋体" pitchFamily="2" charset="-122"/>
                <a:ea typeface="宋体" pitchFamily="2" charset="-122"/>
                <a:cs typeface="宋体" pitchFamily="2" charset="-122"/>
                <a:sym typeface="+mn-ea"/>
              </a:rPr>
              <a:t>（</a:t>
            </a:r>
            <a:r>
              <a:rPr lang="en-US" altLang="zh-CN" sz="2400" dirty="0" smtClean="0">
                <a:latin typeface="宋体" pitchFamily="2" charset="-122"/>
                <a:ea typeface="宋体" pitchFamily="2" charset="-122"/>
                <a:cs typeface="宋体" pitchFamily="2" charset="-122"/>
                <a:sym typeface="+mn-ea"/>
              </a:rPr>
              <a:t>2</a:t>
            </a:r>
            <a:r>
              <a:rPr lang="zh-CN" altLang="en-US" sz="2400" dirty="0" smtClean="0">
                <a:latin typeface="宋体" pitchFamily="2" charset="-122"/>
                <a:ea typeface="宋体" pitchFamily="2" charset="-122"/>
                <a:cs typeface="宋体" pitchFamily="2" charset="-122"/>
                <a:sym typeface="+mn-ea"/>
              </a:rPr>
              <a:t>）工伤保险缴费政策</a:t>
            </a:r>
            <a:endParaRPr lang="zh-CN" altLang="en-US" sz="2400" dirty="0">
              <a:latin typeface="宋体" pitchFamily="2" charset="-122"/>
              <a:ea typeface="宋体" pitchFamily="2" charset="-122"/>
              <a:cs typeface="宋体" pitchFamily="2" charset="-122"/>
            </a:endParaRPr>
          </a:p>
          <a:p>
            <a:pPr marL="0" indent="0">
              <a:buNone/>
            </a:pPr>
            <a:r>
              <a:rPr lang="zh-CN" altLang="en-US" sz="2400" dirty="0" smtClean="0">
                <a:latin typeface="宋体" pitchFamily="2" charset="-122"/>
                <a:ea typeface="宋体" pitchFamily="2" charset="-122"/>
                <a:cs typeface="宋体" pitchFamily="2" charset="-122"/>
              </a:rPr>
              <a:t>    单位缴纳，职工个人不缴费</a:t>
            </a:r>
            <a:endParaRPr lang="zh-CN" altLang="en-US" sz="2400" dirty="0" smtClean="0">
              <a:latin typeface="宋体" pitchFamily="2" charset="-122"/>
              <a:ea typeface="宋体" pitchFamily="2" charset="-122"/>
              <a:cs typeface="宋体" pitchFamily="2" charset="-122"/>
            </a:endParaRPr>
          </a:p>
          <a:p>
            <a:pPr marL="0" indent="0">
              <a:buNone/>
            </a:pPr>
            <a:r>
              <a:rPr lang="zh-CN" altLang="en-US" sz="2400" dirty="0" smtClean="0">
                <a:latin typeface="宋体" pitchFamily="2" charset="-122"/>
                <a:ea typeface="宋体" pitchFamily="2" charset="-122"/>
                <a:cs typeface="宋体" pitchFamily="2" charset="-122"/>
              </a:rPr>
              <a:t>    工伤保险费实行差别费率，依照单位工伤风险高低实行不同的缴费费率。</a:t>
            </a:r>
            <a:endParaRPr lang="en-US" altLang="zh-CN" sz="2400" dirty="0" smtClean="0">
              <a:latin typeface="宋体" pitchFamily="2" charset="-122"/>
              <a:ea typeface="宋体" pitchFamily="2" charset="-122"/>
              <a:cs typeface="宋体" pitchFamily="2" charset="-122"/>
            </a:endParaRPr>
          </a:p>
          <a:p>
            <a:pPr marL="0" indent="0">
              <a:buNone/>
            </a:pPr>
            <a:r>
              <a:rPr lang="zh-CN" altLang="en-US" sz="2400" dirty="0" smtClean="0">
                <a:latin typeface="宋体" pitchFamily="2" charset="-122"/>
                <a:ea typeface="宋体" pitchFamily="2" charset="-122"/>
                <a:cs typeface="宋体" pitchFamily="2" charset="-122"/>
              </a:rPr>
              <a:t>    （工伤保险行业基准费率分为八档，各档费率由各省确定。海南八个档的基准费率分别为</a:t>
            </a:r>
            <a:r>
              <a:rPr lang="en-US" altLang="zh-CN" sz="2400" dirty="0" smtClean="0">
                <a:latin typeface="宋体" pitchFamily="2" charset="-122"/>
                <a:ea typeface="宋体" pitchFamily="2" charset="-122"/>
                <a:cs typeface="宋体" pitchFamily="2" charset="-122"/>
              </a:rPr>
              <a:t>0.2%</a:t>
            </a:r>
            <a:r>
              <a:rPr lang="zh-CN" altLang="en-US" sz="2400" dirty="0" smtClean="0">
                <a:latin typeface="宋体" pitchFamily="2" charset="-122"/>
                <a:ea typeface="宋体" pitchFamily="2" charset="-122"/>
                <a:cs typeface="宋体" pitchFamily="2" charset="-122"/>
              </a:rPr>
              <a:t>、</a:t>
            </a:r>
            <a:r>
              <a:rPr lang="en-US" altLang="zh-CN" sz="2400" dirty="0" smtClean="0">
                <a:latin typeface="宋体" pitchFamily="2" charset="-122"/>
                <a:ea typeface="宋体" pitchFamily="2" charset="-122"/>
                <a:cs typeface="宋体" pitchFamily="2" charset="-122"/>
              </a:rPr>
              <a:t>0.4%</a:t>
            </a:r>
            <a:r>
              <a:rPr lang="zh-CN" altLang="en-US" sz="2400" dirty="0" smtClean="0">
                <a:latin typeface="宋体" pitchFamily="2" charset="-122"/>
                <a:ea typeface="宋体" pitchFamily="2" charset="-122"/>
                <a:cs typeface="宋体" pitchFamily="2" charset="-122"/>
              </a:rPr>
              <a:t>、</a:t>
            </a:r>
            <a:r>
              <a:rPr lang="en-US" altLang="zh-CN" sz="2400" dirty="0" smtClean="0">
                <a:latin typeface="宋体" pitchFamily="2" charset="-122"/>
                <a:ea typeface="宋体" pitchFamily="2" charset="-122"/>
                <a:cs typeface="宋体" pitchFamily="2" charset="-122"/>
              </a:rPr>
              <a:t>0.7%</a:t>
            </a:r>
            <a:r>
              <a:rPr lang="zh-CN" altLang="en-US" sz="2400" dirty="0" smtClean="0">
                <a:latin typeface="宋体" pitchFamily="2" charset="-122"/>
                <a:ea typeface="宋体" pitchFamily="2" charset="-122"/>
                <a:cs typeface="宋体" pitchFamily="2" charset="-122"/>
              </a:rPr>
              <a:t>、</a:t>
            </a:r>
            <a:r>
              <a:rPr lang="en-US" altLang="zh-CN" sz="2400" dirty="0" smtClean="0">
                <a:latin typeface="宋体" pitchFamily="2" charset="-122"/>
                <a:ea typeface="宋体" pitchFamily="2" charset="-122"/>
                <a:cs typeface="宋体" pitchFamily="2" charset="-122"/>
              </a:rPr>
              <a:t>0.8%</a:t>
            </a:r>
            <a:r>
              <a:rPr lang="zh-CN" altLang="en-US" sz="2400" dirty="0" smtClean="0">
                <a:latin typeface="宋体" pitchFamily="2" charset="-122"/>
                <a:ea typeface="宋体" pitchFamily="2" charset="-122"/>
                <a:cs typeface="宋体" pitchFamily="2" charset="-122"/>
              </a:rPr>
              <a:t>、</a:t>
            </a:r>
            <a:r>
              <a:rPr lang="en-US" altLang="zh-CN" sz="2400" dirty="0" smtClean="0">
                <a:latin typeface="宋体" pitchFamily="2" charset="-122"/>
                <a:ea typeface="宋体" pitchFamily="2" charset="-122"/>
                <a:cs typeface="宋体" pitchFamily="2" charset="-122"/>
              </a:rPr>
              <a:t>0.9%</a:t>
            </a:r>
            <a:r>
              <a:rPr lang="zh-CN" altLang="en-US" sz="2400" dirty="0" smtClean="0">
                <a:latin typeface="宋体" pitchFamily="2" charset="-122"/>
                <a:ea typeface="宋体" pitchFamily="2" charset="-122"/>
                <a:cs typeface="宋体" pitchFamily="2" charset="-122"/>
              </a:rPr>
              <a:t>、</a:t>
            </a:r>
            <a:r>
              <a:rPr lang="en-US" altLang="zh-CN" sz="2400" dirty="0" smtClean="0">
                <a:latin typeface="宋体" pitchFamily="2" charset="-122"/>
                <a:ea typeface="宋体" pitchFamily="2" charset="-122"/>
                <a:cs typeface="宋体" pitchFamily="2" charset="-122"/>
              </a:rPr>
              <a:t>1.0%</a:t>
            </a:r>
            <a:r>
              <a:rPr lang="zh-CN" altLang="en-US" sz="2400" dirty="0" smtClean="0">
                <a:latin typeface="宋体" pitchFamily="2" charset="-122"/>
                <a:ea typeface="宋体" pitchFamily="2" charset="-122"/>
                <a:cs typeface="宋体" pitchFamily="2" charset="-122"/>
              </a:rPr>
              <a:t>、</a:t>
            </a:r>
            <a:r>
              <a:rPr lang="en-US" altLang="zh-CN" sz="2400" dirty="0" smtClean="0">
                <a:latin typeface="宋体" pitchFamily="2" charset="-122"/>
                <a:ea typeface="宋体" pitchFamily="2" charset="-122"/>
                <a:cs typeface="宋体" pitchFamily="2" charset="-122"/>
              </a:rPr>
              <a:t>1.2%</a:t>
            </a:r>
            <a:r>
              <a:rPr lang="zh-CN" altLang="en-US" sz="2400" dirty="0" smtClean="0">
                <a:latin typeface="宋体" pitchFamily="2" charset="-122"/>
                <a:ea typeface="宋体" pitchFamily="2" charset="-122"/>
                <a:cs typeface="宋体" pitchFamily="2" charset="-122"/>
              </a:rPr>
              <a:t>、</a:t>
            </a:r>
            <a:r>
              <a:rPr lang="en-US" altLang="zh-CN" sz="2400" dirty="0" smtClean="0">
                <a:latin typeface="宋体" pitchFamily="2" charset="-122"/>
                <a:ea typeface="宋体" pitchFamily="2" charset="-122"/>
                <a:cs typeface="宋体" pitchFamily="2" charset="-122"/>
              </a:rPr>
              <a:t>1.5%</a:t>
            </a:r>
            <a:r>
              <a:rPr lang="zh-CN" altLang="en-US" sz="2400" dirty="0" smtClean="0">
                <a:latin typeface="宋体" pitchFamily="2" charset="-122"/>
                <a:ea typeface="宋体" pitchFamily="2" charset="-122"/>
                <a:cs typeface="宋体" pitchFamily="2" charset="-122"/>
              </a:rPr>
              <a:t>。）</a:t>
            </a:r>
            <a:endParaRPr lang="zh-CN" altLang="en-US" sz="2400" dirty="0" smtClean="0">
              <a:latin typeface="宋体" pitchFamily="2" charset="-122"/>
              <a:ea typeface="宋体" pitchFamily="2" charset="-122"/>
              <a:cs typeface="宋体" pitchFamily="2" charset="-122"/>
            </a:endParaRPr>
          </a:p>
          <a:p>
            <a:pPr marL="0" indent="0">
              <a:buNone/>
            </a:pPr>
            <a:r>
              <a:rPr lang="zh-CN" altLang="en-US" sz="2400" dirty="0" smtClean="0">
                <a:latin typeface="宋体" pitchFamily="2" charset="-122"/>
                <a:ea typeface="宋体" pitchFamily="2" charset="-122"/>
                <a:cs typeface="宋体" pitchFamily="2" charset="-122"/>
              </a:rPr>
              <a:t>    </a:t>
            </a:r>
            <a:r>
              <a:rPr lang="zh-CN" altLang="en-US" sz="2400" dirty="0" smtClean="0">
                <a:latin typeface="宋体" pitchFamily="2" charset="-122"/>
                <a:ea typeface="宋体" pitchFamily="2" charset="-122"/>
                <a:cs typeface="宋体" pitchFamily="2" charset="-122"/>
                <a:sym typeface="+mn-ea"/>
              </a:rPr>
              <a:t>执行费率浮动，根据用人单位使用基金情况与工伤发生情况，进行费率浮动</a:t>
            </a:r>
            <a:r>
              <a:rPr lang="zh-CN" altLang="en-US" sz="2400" dirty="0" smtClean="0">
                <a:latin typeface="仿宋" panose="02010609060101010101" charset="-122"/>
                <a:ea typeface="仿宋" panose="02010609060101010101" charset="-122"/>
                <a:cs typeface="仿宋" panose="02010609060101010101" charset="-122"/>
                <a:sym typeface="+mn-ea"/>
              </a:rPr>
              <a:t>。</a:t>
            </a:r>
            <a:endParaRPr lang="zh-CN" altLang="en-US" sz="2400" dirty="0" smtClean="0">
              <a:latin typeface="仿宋" panose="02010609060101010101" charset="-122"/>
              <a:ea typeface="仿宋" panose="02010609060101010101" charset="-122"/>
              <a:cs typeface="仿宋"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862013" y="936943"/>
            <a:ext cx="30873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三、工伤认定政策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 name="标题 1"/>
          <p:cNvSpPr>
            <a:spLocks noGrp="true"/>
          </p:cNvSpPr>
          <p:nvPr>
            <p:ph type="title"/>
          </p:nvPr>
        </p:nvSpPr>
        <p:spPr>
          <a:xfrm>
            <a:off x="1092200" y="1703070"/>
            <a:ext cx="6175375" cy="945515"/>
          </a:xfrm>
        </p:spPr>
        <p:txBody>
          <a:bodyPr/>
          <a:lstStyle/>
          <a:p>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smtClean="0">
                <a:solidFill>
                  <a:srgbClr val="0B1B4A"/>
                </a:solidFill>
                <a:latin typeface="微软雅黑" panose="020B0503020204020204" pitchFamily="34" charset="-122"/>
                <a:ea typeface="微软雅黑" panose="020B0503020204020204" pitchFamily="34" charset="-122"/>
                <a:cs typeface="微软雅黑" panose="020B0503020204020204" pitchFamily="34" charset="-122"/>
                <a:sym typeface="+mn-ea"/>
              </a:rPr>
              <a:t>什么是工伤认定</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2"/>
          <p:cNvSpPr>
            <a:spLocks noGrp="true"/>
          </p:cNvSpPr>
          <p:nvPr>
            <p:ph sz="quarter" idx="1"/>
          </p:nvPr>
        </p:nvSpPr>
        <p:spPr>
          <a:xfrm>
            <a:off x="1755140" y="2648585"/>
            <a:ext cx="8017510" cy="2840990"/>
          </a:xfrm>
        </p:spPr>
        <p:txBody>
          <a:bodyPr/>
          <a:lstStyle/>
          <a:p>
            <a:pPr marL="0" indent="0">
              <a:lnSpc>
                <a:spcPct val="150000"/>
              </a:lnSpc>
              <a:buNone/>
            </a:pPr>
            <a:r>
              <a:rPr lang="zh-CN" altLang="en-US" dirty="0" smtClean="0">
                <a:latin typeface="宋体" pitchFamily="2" charset="-122"/>
                <a:ea typeface="宋体" pitchFamily="2" charset="-122"/>
              </a:rPr>
              <a:t>   </a:t>
            </a:r>
            <a:r>
              <a:rPr lang="zh-CN" altLang="en-US" sz="2400" dirty="0" smtClean="0">
                <a:latin typeface="宋体" pitchFamily="2" charset="-122"/>
                <a:ea typeface="宋体" pitchFamily="2" charset="-122"/>
              </a:rPr>
              <a:t> </a:t>
            </a:r>
            <a:r>
              <a:rPr lang="zh-CN" altLang="en-US" sz="2400" dirty="0" smtClean="0">
                <a:solidFill>
                  <a:srgbClr val="0B1B4A"/>
                </a:solidFill>
                <a:latin typeface="宋体" pitchFamily="2" charset="-122"/>
                <a:ea typeface="宋体" pitchFamily="2" charset="-122"/>
              </a:rPr>
              <a:t>工伤认定是</a:t>
            </a:r>
            <a:r>
              <a:rPr lang="zh-CN" altLang="en-US" sz="2400" dirty="0" smtClean="0">
                <a:solidFill>
                  <a:srgbClr val="FF0000"/>
                </a:solidFill>
                <a:latin typeface="宋体" pitchFamily="2" charset="-122"/>
                <a:ea typeface="宋体" pitchFamily="2" charset="-122"/>
              </a:rPr>
              <a:t>社会保险行政部门</a:t>
            </a:r>
            <a:r>
              <a:rPr lang="zh-CN" altLang="en-US" sz="2400" dirty="0" smtClean="0">
                <a:solidFill>
                  <a:srgbClr val="0B1B4A"/>
                </a:solidFill>
                <a:latin typeface="宋体" pitchFamily="2" charset="-122"/>
                <a:ea typeface="宋体" pitchFamily="2" charset="-122"/>
              </a:rPr>
              <a:t>依据法律的授权对</a:t>
            </a:r>
            <a:r>
              <a:rPr lang="zh-CN" altLang="en-US" sz="2400" dirty="0" smtClean="0">
                <a:solidFill>
                  <a:srgbClr val="FF0000"/>
                </a:solidFill>
                <a:latin typeface="宋体" pitchFamily="2" charset="-122"/>
                <a:ea typeface="宋体" pitchFamily="2" charset="-122"/>
              </a:rPr>
              <a:t>职工因事故伤害（或者患职业病）</a:t>
            </a:r>
            <a:r>
              <a:rPr lang="zh-CN" altLang="en-US" sz="2400" dirty="0" smtClean="0">
                <a:solidFill>
                  <a:srgbClr val="0B1B4A"/>
                </a:solidFill>
                <a:latin typeface="宋体" pitchFamily="2" charset="-122"/>
                <a:ea typeface="宋体" pitchFamily="2" charset="-122"/>
              </a:rPr>
              <a:t>是否属于</a:t>
            </a:r>
            <a:r>
              <a:rPr lang="zh-CN" altLang="en-US" sz="2400" dirty="0" smtClean="0">
                <a:solidFill>
                  <a:srgbClr val="FF0000"/>
                </a:solidFill>
                <a:latin typeface="宋体" pitchFamily="2" charset="-122"/>
                <a:ea typeface="宋体" pitchFamily="2" charset="-122"/>
              </a:rPr>
              <a:t>工伤</a:t>
            </a:r>
            <a:r>
              <a:rPr lang="zh-CN" altLang="en-US" sz="2400" dirty="0" smtClean="0">
                <a:solidFill>
                  <a:srgbClr val="0B1B4A"/>
                </a:solidFill>
                <a:latin typeface="宋体" pitchFamily="2" charset="-122"/>
                <a:ea typeface="宋体" pitchFamily="2" charset="-122"/>
              </a:rPr>
              <a:t>或者</a:t>
            </a:r>
            <a:r>
              <a:rPr lang="zh-CN" altLang="en-US" sz="2400" dirty="0" smtClean="0">
                <a:solidFill>
                  <a:srgbClr val="FF0000"/>
                </a:solidFill>
                <a:latin typeface="宋体" pitchFamily="2" charset="-122"/>
                <a:ea typeface="宋体" pitchFamily="2" charset="-122"/>
              </a:rPr>
              <a:t>视同工伤</a:t>
            </a:r>
            <a:r>
              <a:rPr lang="zh-CN" altLang="en-US" sz="2400" dirty="0" smtClean="0">
                <a:solidFill>
                  <a:srgbClr val="0B1B4A"/>
                </a:solidFill>
                <a:latin typeface="宋体" pitchFamily="2" charset="-122"/>
                <a:ea typeface="宋体" pitchFamily="2" charset="-122"/>
              </a:rPr>
              <a:t>给予定性的行政确认行为。</a:t>
            </a:r>
            <a:endParaRPr lang="zh-CN" altLang="en-US" dirty="0" smtClean="0">
              <a:solidFill>
                <a:srgbClr val="0B1B4A"/>
              </a:solidFill>
              <a:latin typeface="宋体" pitchFamily="2" charset="-122"/>
              <a:ea typeface="宋体" pitchFamily="2" charset="-122"/>
            </a:endParaRPr>
          </a:p>
          <a:p>
            <a:pPr>
              <a:buNone/>
            </a:pPr>
            <a:endParaRPr lang="en-US" altLang="zh-C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594678" y="875983"/>
            <a:ext cx="30873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三、工伤认定政策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 name="文本框 1"/>
          <p:cNvSpPr txBox="true"/>
          <p:nvPr/>
        </p:nvSpPr>
        <p:spPr>
          <a:xfrm>
            <a:off x="1030605" y="1897380"/>
            <a:ext cx="5024755" cy="521970"/>
          </a:xfrm>
          <a:prstGeom prst="rect">
            <a:avLst/>
          </a:prstGeom>
          <a:noFill/>
        </p:spPr>
        <p:txBody>
          <a:bodyPr wrap="none" rtlCol="0" anchor="t">
            <a:spAutoFit/>
          </a:bodyPr>
          <a:lstStyle/>
          <a:p>
            <a:r>
              <a:rPr lang="zh-CN" altLang="zh-CN" sz="2800" b="1" dirty="0" smtClean="0">
                <a:latin typeface="微软雅黑" panose="020B0503020204020204" pitchFamily="34" charset="-122"/>
                <a:ea typeface="微软雅黑" panose="020B0503020204020204" pitchFamily="34" charset="-122"/>
                <a:sym typeface="+mn-ea"/>
              </a:rPr>
              <a:t>（</a:t>
            </a:r>
            <a:r>
              <a:rPr lang="en-US" altLang="zh-CN" sz="2800" b="1" dirty="0" smtClean="0">
                <a:latin typeface="微软雅黑" panose="020B0503020204020204" pitchFamily="34" charset="-122"/>
                <a:ea typeface="微软雅黑" panose="020B0503020204020204" pitchFamily="34" charset="-122"/>
                <a:sym typeface="+mn-ea"/>
              </a:rPr>
              <a:t>2</a:t>
            </a:r>
            <a:r>
              <a:rPr lang="zh-CN" altLang="zh-CN" sz="2800" b="1" dirty="0" smtClean="0">
                <a:latin typeface="微软雅黑" panose="020B0503020204020204" pitchFamily="34" charset="-122"/>
                <a:ea typeface="微软雅黑" panose="020B0503020204020204" pitchFamily="34" charset="-122"/>
                <a:sym typeface="+mn-ea"/>
              </a:rPr>
              <a:t>）哪些情形可以认定工伤？</a:t>
            </a:r>
            <a:endParaRPr lang="zh-CN" altLang="zh-CN" sz="2800" b="1" dirty="0" smtClean="0">
              <a:latin typeface="微软雅黑" panose="020B0503020204020204" pitchFamily="34" charset="-122"/>
              <a:ea typeface="微软雅黑" panose="020B0503020204020204" pitchFamily="34" charset="-122"/>
              <a:sym typeface="+mn-ea"/>
            </a:endParaRPr>
          </a:p>
        </p:txBody>
      </p:sp>
      <p:sp>
        <p:nvSpPr>
          <p:cNvPr id="3" name="内容占位符 2"/>
          <p:cNvSpPr>
            <a:spLocks noGrp="true"/>
          </p:cNvSpPr>
          <p:nvPr>
            <p:ph sz="quarter" idx="1"/>
          </p:nvPr>
        </p:nvSpPr>
        <p:spPr>
          <a:xfrm>
            <a:off x="2150110" y="2800985"/>
            <a:ext cx="6057900" cy="2306955"/>
          </a:xfrm>
        </p:spPr>
        <p:txBody>
          <a:bodyPr/>
          <a:lstStyle/>
          <a:p>
            <a:pPr>
              <a:lnSpc>
                <a:spcPct val="1500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7</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种情形为工伤</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种情形视同为工伤</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buNone/>
            </a:pP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81280" y="5499735"/>
            <a:ext cx="12120245" cy="1376045"/>
          </a:xfrm>
          <a:prstGeom prst="rect">
            <a:avLst/>
          </a:prstGeom>
          <a:noFill/>
          <a:ln w="9525">
            <a:noFill/>
          </a:ln>
        </p:spPr>
      </p:pic>
      <p:sp>
        <p:nvSpPr>
          <p:cNvPr id="15" name="矩形 46"/>
          <p:cNvSpPr/>
          <p:nvPr/>
        </p:nvSpPr>
        <p:spPr>
          <a:xfrm>
            <a:off x="374968" y="672148"/>
            <a:ext cx="30873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三、工伤认定政策</a:t>
            </a:r>
            <a:endParaRPr lang="zh-CN" altLang="en-US" b="1" dirty="0" smtClean="0">
              <a:solidFill>
                <a:srgbClr val="C00000"/>
              </a:solidFill>
              <a:latin typeface="微软雅黑" panose="020B0503020204020204" pitchFamily="34" charset="-122"/>
              <a:ea typeface="微软雅黑" panose="020B0503020204020204" pitchFamily="34" charset="-122"/>
              <a:sym typeface="+mn-ea"/>
            </a:endParaRPr>
          </a:p>
        </p:txBody>
      </p:sp>
      <p:sp>
        <p:nvSpPr>
          <p:cNvPr id="3" name="标题 2"/>
          <p:cNvSpPr>
            <a:spLocks noGrp="true"/>
          </p:cNvSpPr>
          <p:nvPr>
            <p:ph type="title"/>
          </p:nvPr>
        </p:nvSpPr>
        <p:spPr>
          <a:xfrm>
            <a:off x="883920" y="1223645"/>
            <a:ext cx="10515600" cy="662305"/>
          </a:xfrm>
        </p:spPr>
        <p:txBody>
          <a:bodyPr/>
          <a:lstStyle/>
          <a:p>
            <a:r>
              <a:rPr lang="en-US" altLang="zh-CN" sz="2800" b="1" dirty="0" smtClean="0"/>
              <a:t>  </a:t>
            </a:r>
            <a:r>
              <a:rPr lang="en-US" altLang="zh-CN" sz="2800" b="1" dirty="0" smtClean="0">
                <a:solidFill>
                  <a:srgbClr val="FF0000"/>
                </a:solidFill>
              </a:rPr>
              <a:t> 7</a:t>
            </a:r>
            <a:r>
              <a:rPr lang="zh-CN" altLang="en-US" sz="2800" b="1" dirty="0" smtClean="0">
                <a:solidFill>
                  <a:srgbClr val="FF0000"/>
                </a:solidFill>
              </a:rPr>
              <a:t>种</a:t>
            </a:r>
            <a:r>
              <a:rPr lang="zh-CN" altLang="en-US" sz="2800" b="1" dirty="0" smtClean="0"/>
              <a:t>工伤情形</a:t>
            </a:r>
            <a:endParaRPr lang="zh-CN" altLang="en-US" sz="3200" b="1" dirty="0"/>
          </a:p>
        </p:txBody>
      </p:sp>
      <p:sp>
        <p:nvSpPr>
          <p:cNvPr id="4" name="内容占位符 3"/>
          <p:cNvSpPr>
            <a:spLocks noGrp="true"/>
          </p:cNvSpPr>
          <p:nvPr>
            <p:ph sz="quarter" idx="1"/>
          </p:nvPr>
        </p:nvSpPr>
        <p:spPr>
          <a:xfrm>
            <a:off x="817245" y="1884680"/>
            <a:ext cx="10385425" cy="4099560"/>
          </a:xfrm>
        </p:spPr>
        <p:txBody>
          <a:bodyPr>
            <a:normAutofit fontScale="87500"/>
          </a:bodyPr>
          <a:lstStyle/>
          <a:p>
            <a:pPr marL="0" indent="0" fontAlgn="auto">
              <a:lnSpc>
                <a:spcPct val="100000"/>
              </a:lnSpc>
              <a:buNone/>
            </a:pPr>
            <a:r>
              <a:rPr lang="zh-CN" altLang="en-US" sz="2400" b="1" dirty="0" smtClean="0">
                <a:solidFill>
                  <a:srgbClr val="0B1B4A"/>
                </a:solidFill>
                <a:latin typeface="宋体" pitchFamily="2" charset="-122"/>
                <a:ea typeface="宋体" pitchFamily="2" charset="-122"/>
                <a:cs typeface="宋体" pitchFamily="2" charset="-122"/>
              </a:rPr>
              <a:t>1.在工作时间和工作场所内，因工作原因受到事故伤害的；</a:t>
            </a:r>
            <a:endParaRPr lang="zh-CN" altLang="en-US" sz="2220" b="1" dirty="0" smtClean="0">
              <a:solidFill>
                <a:srgbClr val="0B1B4A"/>
              </a:solidFill>
              <a:latin typeface="宋体" pitchFamily="2" charset="-122"/>
              <a:ea typeface="宋体" pitchFamily="2" charset="-122"/>
              <a:cs typeface="宋体" pitchFamily="2" charset="-122"/>
            </a:endParaRPr>
          </a:p>
          <a:p>
            <a:pPr fontAlgn="auto">
              <a:lnSpc>
                <a:spcPct val="100000"/>
              </a:lnSpc>
              <a:buFont typeface="Arial" panose="02080604020202020204" pitchFamily="34" charset="0"/>
              <a:buChar char="•"/>
            </a:pPr>
            <a:r>
              <a:rPr lang="zh-CN" altLang="en-US" sz="2220" b="1" dirty="0" smtClean="0">
                <a:solidFill>
                  <a:srgbClr val="0B1B4A"/>
                </a:solidFill>
                <a:latin typeface="宋体" pitchFamily="2" charset="-122"/>
                <a:ea typeface="宋体" pitchFamily="2" charset="-122"/>
                <a:cs typeface="宋体" pitchFamily="2" charset="-122"/>
              </a:rPr>
              <a:t>“工作时间”是指法律规定的或者单位要求职工工作的时间。</a:t>
            </a:r>
            <a:endParaRPr lang="zh-CN" altLang="en-US" sz="2220" b="1" dirty="0" smtClean="0">
              <a:solidFill>
                <a:srgbClr val="0B1B4A"/>
              </a:solidFill>
              <a:latin typeface="宋体" pitchFamily="2" charset="-122"/>
              <a:ea typeface="宋体" pitchFamily="2" charset="-122"/>
              <a:cs typeface="宋体" pitchFamily="2" charset="-122"/>
            </a:endParaRPr>
          </a:p>
          <a:p>
            <a:pPr fontAlgn="auto">
              <a:lnSpc>
                <a:spcPct val="100000"/>
              </a:lnSpc>
              <a:buFont typeface="Arial" panose="02080604020202020204" pitchFamily="34" charset="0"/>
              <a:buChar char="•"/>
            </a:pPr>
            <a:r>
              <a:rPr lang="zh-CN" altLang="en-US" sz="2220" b="1" dirty="0" smtClean="0">
                <a:solidFill>
                  <a:srgbClr val="0B1B4A"/>
                </a:solidFill>
                <a:latin typeface="宋体" pitchFamily="2" charset="-122"/>
                <a:ea typeface="宋体" pitchFamily="2" charset="-122"/>
                <a:cs typeface="宋体" pitchFamily="2" charset="-122"/>
              </a:rPr>
              <a:t>“工作场所”是指覆盖工人因工作而需在场或前往，并在雇主直接或间接控制之下的一切地点。</a:t>
            </a:r>
            <a:endParaRPr lang="zh-CN" altLang="en-US" sz="2220" b="1" dirty="0" smtClean="0">
              <a:solidFill>
                <a:srgbClr val="0B1B4A"/>
              </a:solidFill>
              <a:latin typeface="宋体" pitchFamily="2" charset="-122"/>
              <a:ea typeface="宋体" pitchFamily="2" charset="-122"/>
              <a:cs typeface="宋体" pitchFamily="2" charset="-122"/>
            </a:endParaRPr>
          </a:p>
          <a:p>
            <a:pPr fontAlgn="auto">
              <a:lnSpc>
                <a:spcPct val="100000"/>
              </a:lnSpc>
              <a:buFont typeface="Arial" panose="02080604020202020204" pitchFamily="34" charset="0"/>
              <a:buChar char="•"/>
            </a:pPr>
            <a:r>
              <a:rPr lang="zh-CN" altLang="en-US" sz="2220" b="1" dirty="0" smtClean="0">
                <a:solidFill>
                  <a:srgbClr val="0B1B4A"/>
                </a:solidFill>
                <a:latin typeface="宋体" pitchFamily="2" charset="-122"/>
                <a:ea typeface="宋体" pitchFamily="2" charset="-122"/>
                <a:cs typeface="宋体" pitchFamily="2" charset="-122"/>
              </a:rPr>
              <a:t>“工作原因”应该是直接原因。在没有证据否定职工受到的伤害与工作之间的必然联系的，在排除其他非工作原因后，应认定为工作原因。</a:t>
            </a:r>
            <a:endParaRPr lang="zh-CN" altLang="en-US" sz="2220" b="1" dirty="0" smtClean="0">
              <a:solidFill>
                <a:srgbClr val="0B1B4A"/>
              </a:solidFill>
              <a:latin typeface="宋体" pitchFamily="2" charset="-122"/>
              <a:ea typeface="宋体" pitchFamily="2" charset="-122"/>
              <a:cs typeface="宋体" pitchFamily="2" charset="-122"/>
            </a:endParaRPr>
          </a:p>
          <a:p>
            <a:pPr fontAlgn="auto">
              <a:lnSpc>
                <a:spcPct val="100000"/>
              </a:lnSpc>
              <a:buFont typeface="Arial" panose="02080604020202020204" pitchFamily="34" charset="0"/>
              <a:buChar char="•"/>
            </a:pPr>
            <a:r>
              <a:rPr lang="zh-CN" altLang="en-US" sz="2220" b="1" dirty="0" smtClean="0">
                <a:solidFill>
                  <a:srgbClr val="0B1B4A"/>
                </a:solidFill>
                <a:latin typeface="宋体" pitchFamily="2" charset="-122"/>
                <a:ea typeface="宋体" pitchFamily="2" charset="-122"/>
                <a:cs typeface="宋体" pitchFamily="2" charset="-122"/>
              </a:rPr>
              <a:t>“事故伤害”主要指职工在工作过程中发生的人身伤害和急性中毒等事故伤害</a:t>
            </a:r>
            <a:r>
              <a:rPr lang="en-US" altLang="zh-CN" sz="2220" b="1" dirty="0" smtClean="0">
                <a:solidFill>
                  <a:srgbClr val="0B1B4A"/>
                </a:solidFill>
                <a:latin typeface="宋体" pitchFamily="2" charset="-122"/>
                <a:ea typeface="宋体" pitchFamily="2" charset="-122"/>
                <a:cs typeface="宋体" pitchFamily="2" charset="-122"/>
              </a:rPr>
              <a:t>。</a:t>
            </a:r>
            <a:r>
              <a:rPr lang="zh-CN" altLang="en-US" sz="2220" b="1" dirty="0" smtClean="0">
                <a:solidFill>
                  <a:srgbClr val="0B1B4A"/>
                </a:solidFill>
                <a:latin typeface="宋体" pitchFamily="2" charset="-122"/>
                <a:ea typeface="宋体" pitchFamily="2" charset="-122"/>
                <a:cs typeface="宋体" pitchFamily="2" charset="-122"/>
              </a:rPr>
              <a:t>在一些特殊情况下，也包括一些精神性的伤害（安宁医院的病例）。</a:t>
            </a:r>
            <a:endParaRPr lang="zh-CN" altLang="en-US" sz="2220" b="1" dirty="0" smtClean="0">
              <a:solidFill>
                <a:srgbClr val="0B1B4A"/>
              </a:solidFill>
              <a:latin typeface="宋体" pitchFamily="2" charset="-122"/>
              <a:ea typeface="宋体" pitchFamily="2" charset="-122"/>
              <a:cs typeface="宋体" pitchFamily="2" charset="-122"/>
            </a:endParaRPr>
          </a:p>
          <a:p>
            <a:pPr marL="0" indent="0" fontAlgn="auto">
              <a:lnSpc>
                <a:spcPct val="100000"/>
              </a:lnSpc>
              <a:buNone/>
            </a:pPr>
            <a:endParaRPr lang="zh-CN" altLang="en-US" sz="2220" b="1" dirty="0" smtClean="0">
              <a:solidFill>
                <a:srgbClr val="0B1B4A"/>
              </a:solidFill>
              <a:latin typeface="宋体" pitchFamily="2" charset="-122"/>
              <a:ea typeface="宋体" pitchFamily="2" charset="-122"/>
              <a:cs typeface="宋体" pitchFamily="2" charset="-122"/>
            </a:endParaRPr>
          </a:p>
          <a:p>
            <a:pPr fontAlgn="auto">
              <a:lnSpc>
                <a:spcPct val="100000"/>
              </a:lnSpc>
            </a:pPr>
            <a:r>
              <a:rPr lang="zh-CN" altLang="en-US" sz="2220" b="1" dirty="0" smtClean="0">
                <a:solidFill>
                  <a:srgbClr val="0B1B4A"/>
                </a:solidFill>
                <a:latin typeface="宋体" pitchFamily="2" charset="-122"/>
                <a:ea typeface="宋体" pitchFamily="2" charset="-122"/>
                <a:cs typeface="宋体" pitchFamily="2" charset="-122"/>
              </a:rPr>
              <a:t>在某些情况下，职工虽不在本岗位劳动，但由于单位的设施或设备不完善劳动条件或劳动环境不良 管理不善等原因造成职工伤害的，也应当认定为工伤。例如，由于单位锅炉房的开水管安装不牢固，导致职工在打开水的过程中被开水烫伤，职工的这种伤害也应认定为工伤。</a:t>
            </a:r>
            <a:endParaRPr lang="en-US" altLang="zh-CN" sz="2220" b="1" dirty="0" smtClean="0">
              <a:solidFill>
                <a:srgbClr val="0B1B4A"/>
              </a:solidFill>
              <a:latin typeface="宋体" pitchFamily="2" charset="-122"/>
              <a:ea typeface="宋体" pitchFamily="2" charset="-122"/>
              <a:cs typeface="宋体" pitchFamily="2" charset="-122"/>
            </a:endParaRPr>
          </a:p>
          <a:p>
            <a:pPr marL="0" indent="0">
              <a:buNone/>
            </a:pPr>
            <a:endParaRPr lang="zh-CN" altLang="en-US" sz="2220" b="1" dirty="0">
              <a:latin typeface="宋体" pitchFamily="2" charset="-122"/>
              <a:ea typeface="宋体" pitchFamily="2"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1253173" y="815023"/>
            <a:ext cx="30873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三、工伤认定政策</a:t>
            </a:r>
            <a:endParaRPr lang="zh-CN" altLang="en-US" b="1" dirty="0" smtClean="0">
              <a:solidFill>
                <a:srgbClr val="C00000"/>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true"/>
          </p:cNvSpPr>
          <p:nvPr>
            <p:ph sz="quarter" idx="1"/>
          </p:nvPr>
        </p:nvSpPr>
        <p:spPr>
          <a:xfrm>
            <a:off x="1253490" y="1665605"/>
            <a:ext cx="10485755" cy="4372610"/>
          </a:xfrm>
        </p:spPr>
        <p:txBody>
          <a:bodyPr/>
          <a:lstStyle/>
          <a:p>
            <a:pPr marL="0" indent="0">
              <a:lnSpc>
                <a:spcPct val="110000"/>
              </a:lnSpc>
              <a:buNone/>
            </a:pPr>
            <a:r>
              <a:rPr lang="zh-CN" altLang="en-US" sz="2400" dirty="0" smtClean="0">
                <a:solidFill>
                  <a:srgbClr val="0B1B4A"/>
                </a:solidFill>
                <a:latin typeface="宋体" pitchFamily="2" charset="-122"/>
                <a:ea typeface="宋体" pitchFamily="2" charset="-122"/>
                <a:cs typeface="宋体" pitchFamily="2" charset="-122"/>
              </a:rPr>
              <a:t>2.</a:t>
            </a:r>
            <a:r>
              <a:rPr lang="zh-CN" altLang="en-US" sz="2400" dirty="0" smtClean="0">
                <a:solidFill>
                  <a:srgbClr val="FF0000"/>
                </a:solidFill>
                <a:latin typeface="宋体" pitchFamily="2" charset="-122"/>
                <a:ea typeface="宋体" pitchFamily="2" charset="-122"/>
                <a:cs typeface="宋体" pitchFamily="2" charset="-122"/>
              </a:rPr>
              <a:t>工作时间</a:t>
            </a:r>
            <a:r>
              <a:rPr lang="zh-CN" altLang="en-US" sz="2400" dirty="0" smtClean="0">
                <a:solidFill>
                  <a:srgbClr val="0B1B4A"/>
                </a:solidFill>
                <a:latin typeface="宋体" pitchFamily="2" charset="-122"/>
                <a:ea typeface="宋体" pitchFamily="2" charset="-122"/>
                <a:cs typeface="宋体" pitchFamily="2" charset="-122"/>
              </a:rPr>
              <a:t>前后在</a:t>
            </a:r>
            <a:r>
              <a:rPr lang="zh-CN" altLang="en-US" sz="2400" dirty="0" smtClean="0">
                <a:solidFill>
                  <a:srgbClr val="FF0000"/>
                </a:solidFill>
                <a:latin typeface="宋体" pitchFamily="2" charset="-122"/>
                <a:ea typeface="宋体" pitchFamily="2" charset="-122"/>
                <a:cs typeface="宋体" pitchFamily="2" charset="-122"/>
              </a:rPr>
              <a:t>工作场所</a:t>
            </a:r>
            <a:r>
              <a:rPr lang="zh-CN" altLang="en-US" sz="2400" dirty="0" smtClean="0">
                <a:solidFill>
                  <a:srgbClr val="0B1B4A"/>
                </a:solidFill>
                <a:latin typeface="宋体" pitchFamily="2" charset="-122"/>
                <a:ea typeface="宋体" pitchFamily="2" charset="-122"/>
                <a:cs typeface="宋体" pitchFamily="2" charset="-122"/>
              </a:rPr>
              <a:t>内，从事与工作有关的预备性或者收尾性工作受到事故伤害的；</a:t>
            </a:r>
            <a:endParaRPr lang="zh-CN" altLang="en-US" sz="2400" dirty="0" smtClean="0">
              <a:solidFill>
                <a:srgbClr val="0B1B4A"/>
              </a:solidFill>
              <a:latin typeface="宋体" pitchFamily="2" charset="-122"/>
              <a:ea typeface="宋体" pitchFamily="2" charset="-122"/>
              <a:cs typeface="宋体" pitchFamily="2" charset="-122"/>
            </a:endParaRPr>
          </a:p>
          <a:p>
            <a:pPr marL="0" indent="0">
              <a:lnSpc>
                <a:spcPct val="110000"/>
              </a:lnSpc>
              <a:buNone/>
            </a:pPr>
            <a:r>
              <a:rPr lang="zh-CN" altLang="en-US" sz="2000" dirty="0" smtClean="0">
                <a:solidFill>
                  <a:srgbClr val="0B1B4A"/>
                </a:solidFill>
                <a:latin typeface="宋体" pitchFamily="2" charset="-122"/>
                <a:ea typeface="宋体" pitchFamily="2" charset="-122"/>
              </a:rPr>
              <a:t>●</a:t>
            </a:r>
            <a:r>
              <a:rPr lang="zh-CN" altLang="en-US" sz="2400" dirty="0" smtClean="0">
                <a:solidFill>
                  <a:srgbClr val="0B1B4A"/>
                </a:solidFill>
                <a:latin typeface="Arial" panose="02080604020202020204" pitchFamily="34" charset="0"/>
                <a:ea typeface="宋体" pitchFamily="2" charset="-122"/>
              </a:rPr>
              <a:t>“</a:t>
            </a:r>
            <a:r>
              <a:rPr lang="zh-CN" altLang="en-US" sz="2400" dirty="0" smtClean="0">
                <a:solidFill>
                  <a:srgbClr val="0B1B4A"/>
                </a:solidFill>
                <a:latin typeface="宋体" pitchFamily="2" charset="-122"/>
                <a:ea typeface="宋体" pitchFamily="2" charset="-122"/>
              </a:rPr>
              <a:t>与工作有关的预备性或者收尾性工作</a:t>
            </a:r>
            <a:r>
              <a:rPr lang="zh-CN" altLang="en-US" sz="2400" dirty="0" smtClean="0">
                <a:solidFill>
                  <a:srgbClr val="0B1B4A"/>
                </a:solidFill>
                <a:latin typeface="Arial" panose="02080604020202020204" pitchFamily="34" charset="0"/>
                <a:ea typeface="宋体" pitchFamily="2" charset="-122"/>
              </a:rPr>
              <a:t>”</a:t>
            </a:r>
            <a:r>
              <a:rPr lang="zh-CN" altLang="en-US" sz="2400" dirty="0" smtClean="0">
                <a:solidFill>
                  <a:srgbClr val="0B1B4A"/>
                </a:solidFill>
                <a:latin typeface="宋体" pitchFamily="2" charset="-122"/>
                <a:ea typeface="宋体" pitchFamily="2" charset="-122"/>
              </a:rPr>
              <a:t>主要是指在法律规定的或者单位要求的，工作时间开始之前或工作时间结束之后的一段合理时间内，职工在工作场所内从事本职工作或者与领导指派的其他工作有关的准备工作。例如，甲是一名机床操作工，下班后从事清洗机床的收尾性工作，不慎被机床上掉下来的机器部件砸伤的情形，应认定为工伤。</a:t>
            </a:r>
            <a:endParaRPr lang="en-US" altLang="zh-CN" sz="2400" dirty="0" smtClean="0">
              <a:solidFill>
                <a:srgbClr val="0B1B4A"/>
              </a:solidFill>
              <a:latin typeface="宋体" pitchFamily="2" charset="-122"/>
              <a:ea typeface="宋体" pitchFamily="2" charset="-122"/>
            </a:endParaRPr>
          </a:p>
          <a:p>
            <a:pPr marL="0" indent="0">
              <a:lnSpc>
                <a:spcPct val="110000"/>
              </a:lnSpc>
              <a:buNone/>
            </a:pPr>
            <a:r>
              <a:rPr lang="en-US" altLang="zh-CN" sz="1800" b="1" dirty="0" smtClean="0">
                <a:solidFill>
                  <a:srgbClr val="0B1B4A"/>
                </a:solidFill>
                <a:latin typeface="宋体" pitchFamily="2" charset="-122"/>
                <a:ea typeface="宋体" pitchFamily="2" charset="-122"/>
              </a:rPr>
              <a:t>  </a:t>
            </a:r>
            <a:r>
              <a:rPr lang="zh-CN" altLang="en-US" sz="2400" b="1" dirty="0" smtClean="0">
                <a:solidFill>
                  <a:srgbClr val="0B1B4A"/>
                </a:solidFill>
                <a:latin typeface="方正小标宋简体" panose="02000000000000000000" pitchFamily="65" charset="-122"/>
                <a:ea typeface="方正小标宋简体" panose="02000000000000000000" pitchFamily="65" charset="-122"/>
              </a:rPr>
              <a:t>类似情形还包括运输、清理、备料、安全、储存、收拾工具和更换衣服等。</a:t>
            </a:r>
            <a:endParaRPr lang="zh-CN" altLang="en-US" sz="1800" b="1" dirty="0" smtClean="0">
              <a:solidFill>
                <a:srgbClr val="0B1B4A"/>
              </a:solidFill>
              <a:latin typeface="方正小标宋简体" panose="02000000000000000000" pitchFamily="65" charset="-122"/>
              <a:ea typeface="方正小标宋简体" panose="02000000000000000000" pitchFamily="65" charset="-122"/>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626428" y="994093"/>
            <a:ext cx="30873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三、工伤认定政策</a:t>
            </a:r>
            <a:endParaRPr lang="zh-CN" altLang="en-US" b="1" dirty="0" smtClean="0">
              <a:solidFill>
                <a:srgbClr val="C00000"/>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true"/>
          </p:cNvSpPr>
          <p:nvPr>
            <p:ph sz="quarter" idx="1"/>
          </p:nvPr>
        </p:nvSpPr>
        <p:spPr>
          <a:xfrm>
            <a:off x="626745" y="1862455"/>
            <a:ext cx="10274300" cy="3527425"/>
          </a:xfrm>
        </p:spPr>
        <p:txBody>
          <a:bodyPr/>
          <a:lstStyle/>
          <a:p>
            <a:pPr marL="0" indent="0">
              <a:lnSpc>
                <a:spcPct val="110000"/>
              </a:lnSpc>
              <a:buNone/>
            </a:pPr>
            <a:r>
              <a:rPr lang="zh-CN" altLang="en-US" sz="2400" dirty="0" smtClean="0">
                <a:solidFill>
                  <a:srgbClr val="0B1B4A"/>
                </a:solidFill>
                <a:latin typeface="宋体" pitchFamily="2" charset="-122"/>
                <a:ea typeface="宋体" pitchFamily="2" charset="-122"/>
                <a:cs typeface="宋体" pitchFamily="2" charset="-122"/>
              </a:rPr>
              <a:t>3.在工作时间和工作场所内，因履行工作职责受到暴力等意外伤害的</a:t>
            </a:r>
            <a:r>
              <a:rPr lang="zh-CN" altLang="en-US" dirty="0" smtClean="0">
                <a:solidFill>
                  <a:srgbClr val="0B1B4A"/>
                </a:solidFill>
                <a:latin typeface="宋体" pitchFamily="2" charset="-122"/>
                <a:ea typeface="宋体" pitchFamily="2" charset="-122"/>
                <a:cs typeface="宋体" pitchFamily="2" charset="-122"/>
              </a:rPr>
              <a:t>；</a:t>
            </a:r>
            <a:endParaRPr lang="zh-CN" altLang="en-US" dirty="0" smtClean="0">
              <a:solidFill>
                <a:srgbClr val="0B1B4A"/>
              </a:solidFill>
              <a:latin typeface="宋体" pitchFamily="2" charset="-122"/>
              <a:ea typeface="宋体" pitchFamily="2" charset="-122"/>
              <a:cs typeface="宋体" pitchFamily="2" charset="-122"/>
            </a:endParaRPr>
          </a:p>
          <a:p>
            <a:pPr marL="0" indent="0">
              <a:lnSpc>
                <a:spcPct val="110000"/>
              </a:lnSpc>
              <a:buNone/>
            </a:pPr>
            <a:endParaRPr lang="zh-CN" altLang="en-US" sz="2400" dirty="0" smtClean="0">
              <a:solidFill>
                <a:srgbClr val="0B1B4A"/>
              </a:solidFill>
              <a:latin typeface="宋体" pitchFamily="2" charset="-122"/>
              <a:ea typeface="宋体" pitchFamily="2" charset="-122"/>
            </a:endParaRPr>
          </a:p>
          <a:p>
            <a:pPr marL="0" indent="0">
              <a:lnSpc>
                <a:spcPct val="110000"/>
              </a:lnSpc>
              <a:buNone/>
            </a:pPr>
            <a:r>
              <a:rPr lang="zh-CN" altLang="en-US" sz="2400" dirty="0" smtClean="0">
                <a:solidFill>
                  <a:srgbClr val="0B1B4A"/>
                </a:solidFill>
                <a:latin typeface="宋体" pitchFamily="2" charset="-122"/>
                <a:ea typeface="宋体" pitchFamily="2" charset="-122"/>
              </a:rPr>
              <a:t>● </a:t>
            </a:r>
            <a:r>
              <a:rPr lang="zh-CN" altLang="en-US" sz="2400" dirty="0" smtClean="0">
                <a:solidFill>
                  <a:srgbClr val="0B1B4A"/>
                </a:solidFill>
                <a:latin typeface="Arial" panose="02080604020202020204" pitchFamily="34" charset="0"/>
                <a:ea typeface="宋体" pitchFamily="2" charset="-122"/>
              </a:rPr>
              <a:t>“</a:t>
            </a:r>
            <a:r>
              <a:rPr lang="zh-CN" altLang="en-US" sz="2400" dirty="0" smtClean="0">
                <a:solidFill>
                  <a:srgbClr val="0B1B4A"/>
                </a:solidFill>
                <a:latin typeface="宋体" pitchFamily="2" charset="-122"/>
                <a:ea typeface="宋体" pitchFamily="2" charset="-122"/>
              </a:rPr>
              <a:t>因履行工作职责受到暴力等意外伤害的</a:t>
            </a:r>
            <a:r>
              <a:rPr lang="zh-CN" altLang="en-US" sz="2400" dirty="0" smtClean="0">
                <a:solidFill>
                  <a:srgbClr val="0B1B4A"/>
                </a:solidFill>
                <a:latin typeface="Arial" panose="02080604020202020204" pitchFamily="34" charset="0"/>
                <a:ea typeface="宋体" pitchFamily="2" charset="-122"/>
              </a:rPr>
              <a:t>”</a:t>
            </a:r>
            <a:r>
              <a:rPr lang="zh-CN" altLang="en-US" sz="2400" dirty="0" smtClean="0">
                <a:solidFill>
                  <a:srgbClr val="0B1B4A"/>
                </a:solidFill>
                <a:latin typeface="宋体" pitchFamily="2" charset="-122"/>
                <a:ea typeface="宋体" pitchFamily="2" charset="-122"/>
              </a:rPr>
              <a:t> 职工因履行工作职责受到暴力伤害（暴力伤害与履行工作职责具有因果关系）；</a:t>
            </a:r>
            <a:endParaRPr lang="zh-CN" altLang="en-US" sz="2400" dirty="0" smtClean="0">
              <a:solidFill>
                <a:srgbClr val="0B1B4A"/>
              </a:solidFill>
              <a:latin typeface="宋体" pitchFamily="2" charset="-122"/>
              <a:ea typeface="宋体" pitchFamily="2" charset="-122"/>
            </a:endParaRPr>
          </a:p>
          <a:p>
            <a:pPr marL="0" indent="0">
              <a:lnSpc>
                <a:spcPct val="110000"/>
              </a:lnSpc>
              <a:buNone/>
            </a:pPr>
            <a:r>
              <a:rPr lang="zh-CN" altLang="en-US" sz="2400" dirty="0" smtClean="0">
                <a:solidFill>
                  <a:srgbClr val="0B1B4A"/>
                </a:solidFill>
                <a:latin typeface="宋体" pitchFamily="2" charset="-122"/>
                <a:ea typeface="宋体" pitchFamily="2" charset="-122"/>
              </a:rPr>
              <a:t>●因情感、恩怨等与履行工作无关原因遭受暴力侵害的，不属于因履行工作职责受到的伤害。</a:t>
            </a:r>
            <a:endParaRPr lang="zh-CN" altLang="en-US" sz="2400" dirty="0" smtClean="0">
              <a:solidFill>
                <a:srgbClr val="0B1B4A"/>
              </a:solidFill>
              <a:latin typeface="宋体" pitchFamily="2" charset="-122"/>
              <a:ea typeface="宋体" pitchFamily="2" charset="-122"/>
            </a:endParaRPr>
          </a:p>
          <a:p>
            <a:pPr>
              <a:lnSpc>
                <a:spcPct val="110000"/>
              </a:lnSpc>
            </a:pP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1178243" y="1227773"/>
            <a:ext cx="30873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三、工伤认定政策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内容占位符 2"/>
          <p:cNvSpPr>
            <a:spLocks noGrp="true"/>
          </p:cNvSpPr>
          <p:nvPr>
            <p:ph sz="quarter" idx="1"/>
          </p:nvPr>
        </p:nvSpPr>
        <p:spPr>
          <a:xfrm>
            <a:off x="1178560" y="2067560"/>
            <a:ext cx="8595995" cy="3133725"/>
          </a:xfrm>
        </p:spPr>
        <p:txBody>
          <a:bodyPr/>
          <a:lstStyle/>
          <a:p>
            <a:pPr marL="0" indent="0">
              <a:lnSpc>
                <a:spcPct val="140000"/>
              </a:lnSpc>
              <a:buNone/>
            </a:pPr>
            <a:r>
              <a:rPr lang="zh-CN" altLang="en-US" sz="2400" dirty="0" smtClean="0">
                <a:solidFill>
                  <a:srgbClr val="0B1B4A"/>
                </a:solidFill>
                <a:latin typeface="宋体" pitchFamily="2" charset="-122"/>
                <a:ea typeface="宋体" pitchFamily="2" charset="-122"/>
                <a:cs typeface="宋体" pitchFamily="2" charset="-122"/>
              </a:rPr>
              <a:t>4.患职业病的</a:t>
            </a:r>
            <a:r>
              <a:rPr lang="zh-CN" altLang="en-US" sz="2400" dirty="0" smtClean="0">
                <a:solidFill>
                  <a:srgbClr val="0B1B4A"/>
                </a:solidFill>
                <a:latin typeface="楷体" panose="02010609060101010101" pitchFamily="49" charset="-122"/>
                <a:ea typeface="楷体" panose="02010609060101010101" pitchFamily="49" charset="-122"/>
              </a:rPr>
              <a:t>；</a:t>
            </a:r>
            <a:endParaRPr lang="zh-CN" altLang="en-US" sz="2400" dirty="0" smtClean="0">
              <a:solidFill>
                <a:srgbClr val="0B1B4A"/>
              </a:solidFill>
              <a:latin typeface="楷体" panose="02010609060101010101" pitchFamily="49" charset="-122"/>
              <a:ea typeface="楷体" panose="02010609060101010101" pitchFamily="49" charset="-122"/>
            </a:endParaRPr>
          </a:p>
          <a:p>
            <a:pPr marL="0" indent="0">
              <a:lnSpc>
                <a:spcPct val="140000"/>
              </a:lnSpc>
              <a:buNone/>
            </a:pPr>
            <a:r>
              <a:rPr lang="zh-CN" altLang="en-US" sz="2400" dirty="0" smtClean="0">
                <a:solidFill>
                  <a:srgbClr val="0B1B4A"/>
                </a:solidFill>
                <a:latin typeface="宋体" pitchFamily="2" charset="-122"/>
                <a:ea typeface="宋体" pitchFamily="2" charset="-122"/>
              </a:rPr>
              <a:t>   职业病由</a:t>
            </a:r>
            <a:r>
              <a:rPr lang="zh-CN" altLang="en-US" sz="2400" dirty="0" smtClean="0">
                <a:solidFill>
                  <a:srgbClr val="FF0000"/>
                </a:solidFill>
                <a:latin typeface="宋体" pitchFamily="2" charset="-122"/>
                <a:ea typeface="宋体" pitchFamily="2" charset="-122"/>
              </a:rPr>
              <a:t>具有诊断资格的专门医疗机构</a:t>
            </a:r>
            <a:r>
              <a:rPr lang="zh-CN" altLang="en-US" sz="2400" dirty="0" smtClean="0">
                <a:solidFill>
                  <a:srgbClr val="0B1B4A"/>
                </a:solidFill>
                <a:latin typeface="宋体" pitchFamily="2" charset="-122"/>
                <a:ea typeface="宋体" pitchFamily="2" charset="-122"/>
              </a:rPr>
              <a:t>进行诊断，且经诊断为</a:t>
            </a:r>
            <a:r>
              <a:rPr lang="zh-CN" altLang="en-US" sz="2400" dirty="0" smtClean="0">
                <a:solidFill>
                  <a:srgbClr val="0B1B4A"/>
                </a:solidFill>
                <a:latin typeface="Arial" panose="02080604020202020204" pitchFamily="34" charset="0"/>
                <a:ea typeface="宋体" pitchFamily="2" charset="-122"/>
              </a:rPr>
              <a:t>“</a:t>
            </a:r>
            <a:r>
              <a:rPr lang="zh-CN" altLang="en-US" sz="2400" dirty="0" smtClean="0">
                <a:solidFill>
                  <a:srgbClr val="0B1B4A"/>
                </a:solidFill>
                <a:latin typeface="宋体" pitchFamily="2" charset="-122"/>
                <a:ea typeface="宋体" pitchFamily="2" charset="-122"/>
              </a:rPr>
              <a:t>职业病</a:t>
            </a:r>
            <a:r>
              <a:rPr lang="zh-CN" altLang="en-US" sz="2400" dirty="0" smtClean="0">
                <a:solidFill>
                  <a:srgbClr val="0B1B4A"/>
                </a:solidFill>
                <a:latin typeface="Arial" panose="02080604020202020204" pitchFamily="34" charset="0"/>
                <a:ea typeface="宋体" pitchFamily="2" charset="-122"/>
              </a:rPr>
              <a:t>”</a:t>
            </a:r>
            <a:r>
              <a:rPr lang="zh-CN" altLang="en-US" sz="2400" dirty="0" smtClean="0">
                <a:solidFill>
                  <a:srgbClr val="0B1B4A"/>
                </a:solidFill>
                <a:latin typeface="宋体" pitchFamily="2" charset="-122"/>
                <a:ea typeface="宋体" pitchFamily="2" charset="-122"/>
              </a:rPr>
              <a:t>的疾病</a:t>
            </a:r>
            <a:r>
              <a:rPr lang="zh-CN" altLang="en-US" sz="2400" dirty="0" smtClean="0">
                <a:solidFill>
                  <a:srgbClr val="FF0000"/>
                </a:solidFill>
                <a:latin typeface="宋体" pitchFamily="2" charset="-122"/>
                <a:ea typeface="宋体" pitchFamily="2" charset="-122"/>
              </a:rPr>
              <a:t>符合国家规定的职业病目录。</a:t>
            </a:r>
            <a:endParaRPr lang="en-US" altLang="zh-CN" sz="2400" u="sng" dirty="0" smtClean="0">
              <a:solidFill>
                <a:srgbClr val="0B1B4A"/>
              </a:solidFill>
              <a:latin typeface="宋体" pitchFamily="2" charset="-122"/>
              <a:ea typeface="宋体" pitchFamily="2" charset="-122"/>
            </a:endParaRPr>
          </a:p>
          <a:p>
            <a:pPr marL="0" indent="0">
              <a:lnSpc>
                <a:spcPct val="140000"/>
              </a:lnSpc>
              <a:buNone/>
            </a:pPr>
            <a:r>
              <a:rPr lang="en-US" altLang="zh-CN" sz="2400" dirty="0" smtClean="0">
                <a:solidFill>
                  <a:srgbClr val="0B1B4A"/>
                </a:solidFill>
                <a:latin typeface="宋体" pitchFamily="2" charset="-122"/>
                <a:ea typeface="宋体" pitchFamily="2" charset="-122"/>
              </a:rPr>
              <a:t>《</a:t>
            </a:r>
            <a:r>
              <a:rPr lang="en-US" sz="2400" dirty="0" err="1" smtClean="0">
                <a:solidFill>
                  <a:srgbClr val="0B1B4A"/>
                </a:solidFill>
                <a:latin typeface="宋体" pitchFamily="2" charset="-122"/>
              </a:rPr>
              <a:t>关于印发</a:t>
            </a:r>
            <a:r>
              <a:rPr lang="zh-CN" altLang="en-US" sz="2400" dirty="0" smtClean="0">
                <a:solidFill>
                  <a:srgbClr val="0B1B4A"/>
                </a:solidFill>
                <a:latin typeface="宋体" pitchFamily="2" charset="-122"/>
                <a:ea typeface="宋体" pitchFamily="2" charset="-122"/>
              </a:rPr>
              <a:t>《职业病分类和目录》的通知</a:t>
            </a:r>
            <a:r>
              <a:rPr lang="en-US" altLang="zh-CN" sz="2400" dirty="0" smtClean="0">
                <a:solidFill>
                  <a:srgbClr val="0B1B4A"/>
                </a:solidFill>
                <a:latin typeface="宋体" pitchFamily="2" charset="-122"/>
                <a:ea typeface="宋体" pitchFamily="2" charset="-122"/>
              </a:rPr>
              <a:t>》</a:t>
            </a:r>
            <a:r>
              <a:rPr lang="zh-CN" altLang="en-US" sz="2400" dirty="0" smtClean="0">
                <a:solidFill>
                  <a:srgbClr val="0B1B4A"/>
                </a:solidFill>
                <a:latin typeface="宋体" pitchFamily="2" charset="-122"/>
                <a:ea typeface="宋体" pitchFamily="2" charset="-122"/>
              </a:rPr>
              <a:t>（</a:t>
            </a:r>
            <a:r>
              <a:rPr lang="en-US" sz="2400" dirty="0" err="1" smtClean="0">
                <a:solidFill>
                  <a:srgbClr val="0B1B4A"/>
                </a:solidFill>
                <a:latin typeface="宋体" pitchFamily="2" charset="-122"/>
              </a:rPr>
              <a:t>国卫疾控发</a:t>
            </a:r>
            <a:r>
              <a:rPr lang="zh-CN" altLang="en-US" sz="2400" dirty="0" smtClean="0">
                <a:solidFill>
                  <a:srgbClr val="0B1B4A"/>
                </a:solidFill>
                <a:latin typeface="宋体" pitchFamily="2" charset="-122"/>
                <a:ea typeface="宋体" pitchFamily="2" charset="-122"/>
              </a:rPr>
              <a:t>〔2013〕48号</a:t>
            </a:r>
            <a:r>
              <a:rPr lang="en-US" altLang="zh-CN" sz="2400" dirty="0" smtClean="0">
                <a:solidFill>
                  <a:srgbClr val="0B1B4A"/>
                </a:solidFill>
                <a:latin typeface="宋体" pitchFamily="2" charset="-122"/>
                <a:ea typeface="宋体" pitchFamily="2" charset="-122"/>
              </a:rPr>
              <a:t>）</a:t>
            </a:r>
            <a:r>
              <a:rPr lang="zh-CN" altLang="en-US" sz="2400" dirty="0" smtClean="0"/>
              <a:t>共</a:t>
            </a:r>
            <a:r>
              <a:rPr lang="en-US" altLang="zh-CN" sz="2400" dirty="0" smtClean="0"/>
              <a:t>10</a:t>
            </a:r>
            <a:r>
              <a:rPr lang="zh-CN" altLang="en-US" sz="2400" dirty="0" smtClean="0"/>
              <a:t>个大类</a:t>
            </a:r>
            <a:r>
              <a:rPr lang="en-US" altLang="zh-CN" sz="2400" dirty="0" smtClean="0"/>
              <a:t>132</a:t>
            </a:r>
            <a:r>
              <a:rPr lang="zh-CN" altLang="en-US" sz="2400" dirty="0" smtClean="0"/>
              <a:t>种</a:t>
            </a:r>
            <a:endParaRPr lang="zh-CN" altLang="en-US" sz="2400" dirty="0" smtClean="0"/>
          </a:p>
          <a:p>
            <a:pPr marL="0" indent="0">
              <a:buNone/>
            </a:pPr>
            <a:endParaRPr lang="zh-CN" altLang="en-US" dirty="0" smtClean="0">
              <a:solidFill>
                <a:srgbClr val="0B1B4A"/>
              </a:solidFill>
              <a:latin typeface="宋体" pitchFamily="2" charset="-122"/>
              <a:ea typeface="宋体" pitchFamily="2" charset="-122"/>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830898" y="1013143"/>
            <a:ext cx="30873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三、工伤认定政策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内容占位符 2"/>
          <p:cNvSpPr>
            <a:spLocks noGrp="true"/>
          </p:cNvSpPr>
          <p:nvPr>
            <p:ph sz="quarter" idx="1"/>
          </p:nvPr>
        </p:nvSpPr>
        <p:spPr>
          <a:xfrm>
            <a:off x="979170" y="1835785"/>
            <a:ext cx="9569450" cy="3962400"/>
          </a:xfrm>
        </p:spPr>
        <p:txBody>
          <a:bodyPr/>
          <a:lstStyle/>
          <a:p>
            <a:pPr marL="0" indent="0">
              <a:lnSpc>
                <a:spcPct val="120000"/>
              </a:lnSpc>
              <a:buNone/>
            </a:pPr>
            <a:r>
              <a:rPr lang="zh-CN" altLang="en-US" sz="2400" dirty="0" smtClean="0">
                <a:solidFill>
                  <a:srgbClr val="0B1B4A"/>
                </a:solidFill>
                <a:latin typeface="宋体" pitchFamily="2" charset="-122"/>
                <a:ea typeface="宋体" pitchFamily="2" charset="-122"/>
                <a:cs typeface="宋体" pitchFamily="2" charset="-122"/>
              </a:rPr>
              <a:t>5.因工外出期间，由于工作原因受到伤害或者发生事故下落不明的；</a:t>
            </a:r>
            <a:endParaRPr lang="zh-CN" altLang="en-US" sz="2400" dirty="0" smtClean="0">
              <a:solidFill>
                <a:srgbClr val="0B1B4A"/>
              </a:solidFill>
              <a:latin typeface="宋体" pitchFamily="2" charset="-122"/>
              <a:ea typeface="宋体" pitchFamily="2" charset="-122"/>
              <a:cs typeface="宋体" pitchFamily="2" charset="-122"/>
            </a:endParaRPr>
          </a:p>
          <a:p>
            <a:pPr marL="0" indent="0">
              <a:lnSpc>
                <a:spcPct val="120000"/>
              </a:lnSpc>
              <a:buFontTx/>
              <a:buNone/>
            </a:pPr>
            <a:endParaRPr lang="zh-CN" altLang="en-US" sz="2400" b="1" dirty="0" smtClean="0">
              <a:solidFill>
                <a:srgbClr val="0B1B4A"/>
              </a:solidFill>
              <a:latin typeface="宋体" pitchFamily="2" charset="-122"/>
              <a:ea typeface="宋体" pitchFamily="2" charset="-122"/>
              <a:cs typeface="宋体" pitchFamily="2" charset="-122"/>
            </a:endParaRPr>
          </a:p>
          <a:p>
            <a:pPr marL="0" indent="0">
              <a:lnSpc>
                <a:spcPct val="120000"/>
              </a:lnSpc>
              <a:buFontTx/>
              <a:buNone/>
            </a:pPr>
            <a:r>
              <a:rPr lang="zh-CN" altLang="en-US" sz="2400" dirty="0" smtClean="0">
                <a:solidFill>
                  <a:srgbClr val="0B1B4A"/>
                </a:solidFill>
                <a:latin typeface="宋体" pitchFamily="2" charset="-122"/>
                <a:ea typeface="宋体" pitchFamily="2" charset="-122"/>
                <a:cs typeface="宋体" pitchFamily="2" charset="-122"/>
              </a:rPr>
              <a:t>“因工外出期间”是指：</a:t>
            </a:r>
            <a:endParaRPr lang="zh-CN" altLang="en-US" sz="2400" dirty="0" smtClean="0">
              <a:solidFill>
                <a:srgbClr val="0B1B4A"/>
              </a:solidFill>
              <a:latin typeface="宋体" pitchFamily="2" charset="-122"/>
              <a:ea typeface="宋体" pitchFamily="2" charset="-122"/>
              <a:cs typeface="宋体" pitchFamily="2" charset="-122"/>
            </a:endParaRPr>
          </a:p>
          <a:p>
            <a:pPr marL="0" indent="0">
              <a:lnSpc>
                <a:spcPct val="120000"/>
              </a:lnSpc>
              <a:buFontTx/>
              <a:buNone/>
            </a:pPr>
            <a:r>
              <a:rPr lang="zh-CN" altLang="en-US" sz="2400" b="1" dirty="0" smtClean="0">
                <a:solidFill>
                  <a:srgbClr val="0B1B4A"/>
                </a:solidFill>
                <a:latin typeface="宋体" pitchFamily="2" charset="-122"/>
                <a:ea typeface="宋体" pitchFamily="2" charset="-122"/>
                <a:cs typeface="宋体" pitchFamily="2" charset="-122"/>
              </a:rPr>
              <a:t>①</a:t>
            </a:r>
            <a:r>
              <a:rPr lang="zh-CN" altLang="zh-CN" sz="2400" dirty="0" smtClean="0">
                <a:solidFill>
                  <a:srgbClr val="0B1B4A"/>
                </a:solidFill>
                <a:latin typeface="宋体" pitchFamily="2" charset="-122"/>
                <a:ea typeface="宋体" pitchFamily="2" charset="-122"/>
                <a:cs typeface="宋体" pitchFamily="2" charset="-122"/>
              </a:rPr>
              <a:t>职工受用人单位指派因工作需要在工作场所以外从事与工作职责有关的活动期间；</a:t>
            </a:r>
            <a:endParaRPr lang="zh-CN" altLang="zh-CN" sz="2400" dirty="0" smtClean="0">
              <a:solidFill>
                <a:srgbClr val="0B1B4A"/>
              </a:solidFill>
              <a:latin typeface="宋体" pitchFamily="2" charset="-122"/>
              <a:ea typeface="宋体" pitchFamily="2" charset="-122"/>
              <a:cs typeface="宋体" pitchFamily="2" charset="-122"/>
            </a:endParaRPr>
          </a:p>
          <a:p>
            <a:pPr marL="0" indent="0">
              <a:lnSpc>
                <a:spcPct val="120000"/>
              </a:lnSpc>
              <a:buFontTx/>
              <a:buNone/>
            </a:pPr>
            <a:r>
              <a:rPr lang="zh-CN" altLang="en-US" sz="2400" b="1" dirty="0" smtClean="0">
                <a:solidFill>
                  <a:srgbClr val="0B1B4A"/>
                </a:solidFill>
                <a:latin typeface="宋体" pitchFamily="2" charset="-122"/>
                <a:ea typeface="宋体" pitchFamily="2" charset="-122"/>
                <a:cs typeface="宋体" pitchFamily="2" charset="-122"/>
              </a:rPr>
              <a:t>②</a:t>
            </a:r>
            <a:r>
              <a:rPr lang="zh-CN" altLang="zh-CN" sz="2400" dirty="0" smtClean="0">
                <a:solidFill>
                  <a:srgbClr val="0B1B4A"/>
                </a:solidFill>
                <a:latin typeface="宋体" pitchFamily="2" charset="-122"/>
                <a:ea typeface="宋体" pitchFamily="2" charset="-122"/>
                <a:cs typeface="宋体" pitchFamily="2" charset="-122"/>
              </a:rPr>
              <a:t>职工受用人单位指派外出学习或者开会期间</a:t>
            </a:r>
            <a:endParaRPr lang="zh-CN" altLang="en-US" sz="2400" dirty="0" smtClean="0">
              <a:solidFill>
                <a:srgbClr val="0B1B4A"/>
              </a:solidFill>
              <a:latin typeface="宋体" pitchFamily="2" charset="-122"/>
              <a:ea typeface="宋体" pitchFamily="2" charset="-122"/>
              <a:cs typeface="宋体" pitchFamily="2" charset="-122"/>
            </a:endParaRPr>
          </a:p>
          <a:p>
            <a:pPr marL="0" indent="0">
              <a:lnSpc>
                <a:spcPct val="120000"/>
              </a:lnSpc>
              <a:buFontTx/>
              <a:buNone/>
            </a:pPr>
            <a:r>
              <a:rPr lang="zh-CN" altLang="en-US" sz="2400" b="1" dirty="0" smtClean="0">
                <a:solidFill>
                  <a:srgbClr val="0B1B4A"/>
                </a:solidFill>
                <a:latin typeface="宋体" pitchFamily="2" charset="-122"/>
                <a:ea typeface="宋体" pitchFamily="2" charset="-122"/>
                <a:cs typeface="宋体" pitchFamily="2" charset="-122"/>
              </a:rPr>
              <a:t>③</a:t>
            </a:r>
            <a:r>
              <a:rPr lang="zh-CN" altLang="en-US" sz="2400" dirty="0" smtClean="0">
                <a:solidFill>
                  <a:srgbClr val="0B1B4A"/>
                </a:solidFill>
                <a:latin typeface="宋体" pitchFamily="2" charset="-122"/>
                <a:ea typeface="宋体" pitchFamily="2" charset="-122"/>
                <a:cs typeface="宋体" pitchFamily="2" charset="-122"/>
              </a:rPr>
              <a:t>职工因工作需要的其他外出活动期间。 </a:t>
            </a:r>
            <a:endParaRPr lang="en-US" altLang="zh-CN" sz="2400" dirty="0" smtClean="0">
              <a:solidFill>
                <a:srgbClr val="0B1B4A"/>
              </a:solidFill>
              <a:latin typeface="宋体" pitchFamily="2" charset="-122"/>
              <a:ea typeface="宋体" pitchFamily="2" charset="-122"/>
              <a:cs typeface="宋体" pitchFamily="2" charset="-122"/>
            </a:endParaRPr>
          </a:p>
          <a:p>
            <a:endParaRPr lang="zh-CN" altLang="en-US" sz="2400" dirty="0">
              <a:latin typeface="宋体" pitchFamily="2" charset="-122"/>
              <a:ea typeface="宋体" pitchFamily="2"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571183" y="870268"/>
            <a:ext cx="30873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三、工伤认定政策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内容占位符 2"/>
          <p:cNvSpPr>
            <a:spLocks noGrp="true"/>
          </p:cNvSpPr>
          <p:nvPr>
            <p:ph sz="quarter" idx="1"/>
          </p:nvPr>
        </p:nvSpPr>
        <p:spPr>
          <a:xfrm>
            <a:off x="922655" y="1632585"/>
            <a:ext cx="10921365" cy="4384040"/>
          </a:xfrm>
        </p:spPr>
        <p:txBody>
          <a:bodyPr>
            <a:normAutofit fontScale="80000"/>
          </a:bodyPr>
          <a:lstStyle/>
          <a:p>
            <a:pPr marL="0" indent="0" fontAlgn="auto">
              <a:lnSpc>
                <a:spcPct val="120000"/>
              </a:lnSpc>
              <a:buNone/>
            </a:pPr>
            <a:r>
              <a:rPr lang="zh-CN" altLang="en-US" sz="2400" dirty="0" smtClean="0">
                <a:solidFill>
                  <a:srgbClr val="0B1B4A"/>
                </a:solidFill>
                <a:latin typeface="宋体" pitchFamily="2" charset="-122"/>
                <a:ea typeface="宋体" pitchFamily="2" charset="-122"/>
                <a:cs typeface="宋体" pitchFamily="2" charset="-122"/>
              </a:rPr>
              <a:t>6.在上下班途中，受到非本人主要责任的交通事故或者城市轨道交通、客运轮渡、火车事故伤害的；</a:t>
            </a:r>
            <a:endParaRPr lang="zh-CN" altLang="en-US" sz="2400" dirty="0" smtClean="0">
              <a:solidFill>
                <a:srgbClr val="0B1B4A"/>
              </a:solidFill>
              <a:latin typeface="宋体" pitchFamily="2" charset="-122"/>
              <a:ea typeface="宋体" pitchFamily="2" charset="-122"/>
              <a:cs typeface="宋体" pitchFamily="2" charset="-122"/>
            </a:endParaRPr>
          </a:p>
          <a:p>
            <a:pPr marL="0" indent="0" fontAlgn="auto">
              <a:lnSpc>
                <a:spcPct val="120000"/>
              </a:lnSpc>
              <a:buNone/>
            </a:pPr>
            <a:r>
              <a:rPr lang="zh-CN" altLang="en-US" sz="2400" dirty="0" smtClean="0">
                <a:solidFill>
                  <a:srgbClr val="0B1B4A"/>
                </a:solidFill>
                <a:latin typeface="宋体" pitchFamily="2" charset="-122"/>
                <a:ea typeface="宋体" pitchFamily="2" charset="-122"/>
              </a:rPr>
              <a:t>●</a:t>
            </a:r>
            <a:r>
              <a:rPr lang="zh-CN" altLang="en-US" sz="2400" dirty="0" smtClean="0">
                <a:solidFill>
                  <a:srgbClr val="0B1B4A"/>
                </a:solidFill>
                <a:latin typeface="Arial" panose="02080604020202020204" pitchFamily="34" charset="0"/>
                <a:ea typeface="宋体" pitchFamily="2" charset="-122"/>
              </a:rPr>
              <a:t>“</a:t>
            </a:r>
            <a:r>
              <a:rPr lang="zh-CN" altLang="en-US" sz="2400" dirty="0" smtClean="0">
                <a:solidFill>
                  <a:srgbClr val="0B1B4A"/>
                </a:solidFill>
                <a:latin typeface="宋体" pitchFamily="2" charset="-122"/>
                <a:ea typeface="宋体" pitchFamily="2" charset="-122"/>
              </a:rPr>
              <a:t>上下班途中</a:t>
            </a:r>
            <a:r>
              <a:rPr lang="zh-CN" altLang="en-US" sz="2400" dirty="0" smtClean="0">
                <a:solidFill>
                  <a:srgbClr val="0B1B4A"/>
                </a:solidFill>
                <a:latin typeface="Arial" panose="02080604020202020204" pitchFamily="34" charset="0"/>
                <a:ea typeface="宋体" pitchFamily="2" charset="-122"/>
              </a:rPr>
              <a:t>”</a:t>
            </a:r>
            <a:r>
              <a:rPr lang="zh-CN" altLang="en-US" sz="2400" dirty="0" smtClean="0">
                <a:solidFill>
                  <a:srgbClr val="0B1B4A"/>
                </a:solidFill>
                <a:latin typeface="宋体" pitchFamily="2" charset="-122"/>
                <a:ea typeface="宋体" pitchFamily="2" charset="-122"/>
              </a:rPr>
              <a:t>包括：</a:t>
            </a:r>
            <a:endParaRPr lang="zh-CN" altLang="en-US" sz="2400" dirty="0" smtClean="0">
              <a:solidFill>
                <a:srgbClr val="0B1B4A"/>
              </a:solidFill>
              <a:latin typeface="宋体" pitchFamily="2" charset="-122"/>
              <a:ea typeface="宋体" pitchFamily="2" charset="-122"/>
            </a:endParaRPr>
          </a:p>
          <a:p>
            <a:pPr marL="0" indent="0" fontAlgn="auto">
              <a:lnSpc>
                <a:spcPct val="120000"/>
              </a:lnSpc>
              <a:buFontTx/>
              <a:buNone/>
            </a:pPr>
            <a:r>
              <a:rPr lang="zh-CN" altLang="en-US" sz="2400" dirty="0" smtClean="0">
                <a:solidFill>
                  <a:srgbClr val="0B1B4A"/>
                </a:solidFill>
                <a:latin typeface="宋体" pitchFamily="2" charset="-122"/>
                <a:ea typeface="宋体" pitchFamily="2" charset="-122"/>
              </a:rPr>
              <a:t>  ①在合理时间内往返于工作地与住所地、经常居住地、单位宿舍的合理路线的上下班途中；</a:t>
            </a:r>
            <a:endParaRPr lang="zh-CN" altLang="en-US" sz="2400" dirty="0" smtClean="0">
              <a:solidFill>
                <a:srgbClr val="0B1B4A"/>
              </a:solidFill>
              <a:latin typeface="宋体" pitchFamily="2" charset="-122"/>
              <a:ea typeface="宋体" pitchFamily="2" charset="-122"/>
            </a:endParaRPr>
          </a:p>
          <a:p>
            <a:pPr marL="0" indent="0" fontAlgn="auto">
              <a:lnSpc>
                <a:spcPct val="120000"/>
              </a:lnSpc>
              <a:buFontTx/>
              <a:buNone/>
            </a:pPr>
            <a:r>
              <a:rPr lang="zh-CN" altLang="en-US" sz="2400" dirty="0" smtClean="0">
                <a:solidFill>
                  <a:srgbClr val="0B1B4A"/>
                </a:solidFill>
                <a:latin typeface="宋体" pitchFamily="2" charset="-122"/>
                <a:ea typeface="宋体" pitchFamily="2" charset="-122"/>
              </a:rPr>
              <a:t>  ②在合理时间内往返于工作地与配偶、父母、子女居住地的合理路线的上下班途中；</a:t>
            </a:r>
            <a:endParaRPr lang="zh-CN" altLang="en-US" sz="2400" dirty="0" smtClean="0">
              <a:solidFill>
                <a:srgbClr val="0B1B4A"/>
              </a:solidFill>
              <a:latin typeface="宋体" pitchFamily="2" charset="-122"/>
              <a:ea typeface="宋体" pitchFamily="2" charset="-122"/>
            </a:endParaRPr>
          </a:p>
          <a:p>
            <a:pPr marL="0" indent="0" fontAlgn="auto">
              <a:lnSpc>
                <a:spcPct val="120000"/>
              </a:lnSpc>
              <a:buFontTx/>
              <a:buNone/>
            </a:pPr>
            <a:r>
              <a:rPr lang="zh-CN" altLang="en-US" sz="2400" dirty="0" smtClean="0">
                <a:solidFill>
                  <a:srgbClr val="0B1B4A"/>
                </a:solidFill>
                <a:latin typeface="宋体" pitchFamily="2" charset="-122"/>
                <a:ea typeface="宋体" pitchFamily="2" charset="-122"/>
              </a:rPr>
              <a:t>  ③从事属于日常工作生活所需要的活动，且在合理时间和合理路线的上下班途中；</a:t>
            </a:r>
            <a:endParaRPr lang="zh-CN" altLang="en-US" sz="2400" dirty="0" smtClean="0">
              <a:solidFill>
                <a:srgbClr val="0B1B4A"/>
              </a:solidFill>
              <a:latin typeface="宋体" pitchFamily="2" charset="-122"/>
              <a:ea typeface="宋体" pitchFamily="2" charset="-122"/>
            </a:endParaRPr>
          </a:p>
          <a:p>
            <a:pPr marL="0" indent="0" fontAlgn="auto">
              <a:lnSpc>
                <a:spcPct val="120000"/>
              </a:lnSpc>
              <a:buFontTx/>
              <a:buNone/>
            </a:pPr>
            <a:r>
              <a:rPr lang="zh-CN" altLang="en-US" sz="2400" dirty="0" smtClean="0">
                <a:solidFill>
                  <a:srgbClr val="0B1B4A"/>
                </a:solidFill>
                <a:latin typeface="宋体" pitchFamily="2" charset="-122"/>
                <a:ea typeface="宋体" pitchFamily="2" charset="-122"/>
              </a:rPr>
              <a:t>  ④在合理时间内其他合理路线的上下班途中。</a:t>
            </a:r>
            <a:endParaRPr lang="zh-CN" altLang="en-US" sz="2400" dirty="0" smtClean="0">
              <a:solidFill>
                <a:srgbClr val="0B1B4A"/>
              </a:solidFill>
              <a:latin typeface="宋体" pitchFamily="2" charset="-122"/>
              <a:ea typeface="宋体" pitchFamily="2" charset="-122"/>
            </a:endParaRPr>
          </a:p>
          <a:p>
            <a:pPr marL="0" indent="0" fontAlgn="auto">
              <a:lnSpc>
                <a:spcPct val="120000"/>
              </a:lnSpc>
              <a:buFontTx/>
              <a:buNone/>
            </a:pPr>
            <a:r>
              <a:rPr lang="zh-CN" altLang="en-US" sz="2400" dirty="0" smtClean="0">
                <a:solidFill>
                  <a:srgbClr val="0B1B4A"/>
                </a:solidFill>
                <a:latin typeface="宋体" pitchFamily="2" charset="-122"/>
                <a:ea typeface="宋体" pitchFamily="2" charset="-122"/>
              </a:rPr>
              <a:t>●</a:t>
            </a:r>
            <a:r>
              <a:rPr lang="zh-CN" altLang="en-US" sz="2400" dirty="0" smtClean="0">
                <a:solidFill>
                  <a:srgbClr val="0B1B4A"/>
                </a:solidFill>
                <a:latin typeface="Arial" panose="02080604020202020204" pitchFamily="34" charset="0"/>
                <a:ea typeface="宋体" pitchFamily="2" charset="-122"/>
              </a:rPr>
              <a:t>“</a:t>
            </a:r>
            <a:r>
              <a:rPr lang="zh-CN" altLang="en-US" sz="2400" dirty="0" smtClean="0">
                <a:solidFill>
                  <a:srgbClr val="0B1B4A"/>
                </a:solidFill>
                <a:latin typeface="宋体" pitchFamily="2" charset="-122"/>
                <a:ea typeface="宋体" pitchFamily="2" charset="-122"/>
              </a:rPr>
              <a:t>交通事故</a:t>
            </a:r>
            <a:r>
              <a:rPr lang="zh-CN" altLang="en-US" sz="2400" dirty="0" smtClean="0">
                <a:solidFill>
                  <a:srgbClr val="0B1B4A"/>
                </a:solidFill>
                <a:latin typeface="Arial" panose="02080604020202020204" pitchFamily="34" charset="0"/>
                <a:ea typeface="宋体" pitchFamily="2" charset="-122"/>
              </a:rPr>
              <a:t>”</a:t>
            </a:r>
            <a:r>
              <a:rPr lang="zh-CN" altLang="en-US" sz="2400" dirty="0" smtClean="0">
                <a:solidFill>
                  <a:srgbClr val="0B1B4A"/>
                </a:solidFill>
                <a:latin typeface="宋体" pitchFamily="2" charset="-122"/>
                <a:ea typeface="宋体" pitchFamily="2" charset="-122"/>
              </a:rPr>
              <a:t>包括机动车和非机动车交通事故。</a:t>
            </a:r>
            <a:endParaRPr lang="zh-CN" altLang="en-US" sz="2400" dirty="0" smtClean="0">
              <a:solidFill>
                <a:srgbClr val="0B1B4A"/>
              </a:solidFill>
              <a:latin typeface="宋体" pitchFamily="2" charset="-122"/>
              <a:ea typeface="宋体" pitchFamily="2" charset="-122"/>
            </a:endParaRPr>
          </a:p>
          <a:p>
            <a:pPr marL="0" indent="0" fontAlgn="auto">
              <a:lnSpc>
                <a:spcPct val="120000"/>
              </a:lnSpc>
              <a:buNone/>
            </a:pPr>
            <a:r>
              <a:rPr lang="zh-CN" altLang="en-US" sz="2400" dirty="0" smtClean="0">
                <a:solidFill>
                  <a:srgbClr val="0B1B4A"/>
                </a:solidFill>
                <a:latin typeface="宋体" pitchFamily="2" charset="-122"/>
                <a:ea typeface="宋体" pitchFamily="2" charset="-122"/>
              </a:rPr>
              <a:t>●</a:t>
            </a:r>
            <a:r>
              <a:rPr lang="zh-CN" altLang="en-US" sz="2400" dirty="0" smtClean="0">
                <a:solidFill>
                  <a:srgbClr val="0B1B4A"/>
                </a:solidFill>
                <a:latin typeface="Arial" panose="02080604020202020204" pitchFamily="34" charset="0"/>
                <a:ea typeface="宋体" pitchFamily="2" charset="-122"/>
              </a:rPr>
              <a:t>“</a:t>
            </a:r>
            <a:r>
              <a:rPr lang="zh-CN" altLang="en-US" sz="2400" dirty="0" smtClean="0">
                <a:solidFill>
                  <a:srgbClr val="0B1B4A"/>
                </a:solidFill>
                <a:latin typeface="宋体" pitchFamily="2" charset="-122"/>
                <a:ea typeface="宋体" pitchFamily="2" charset="-122"/>
              </a:rPr>
              <a:t>非本人主要责任</a:t>
            </a:r>
            <a:r>
              <a:rPr lang="zh-CN" altLang="en-US" sz="2400" dirty="0" smtClean="0">
                <a:solidFill>
                  <a:srgbClr val="0B1B4A"/>
                </a:solidFill>
                <a:latin typeface="Arial" panose="02080604020202020204" pitchFamily="34" charset="0"/>
                <a:ea typeface="宋体" pitchFamily="2" charset="-122"/>
              </a:rPr>
              <a:t>”</a:t>
            </a:r>
            <a:r>
              <a:rPr lang="zh-CN" altLang="en-US" sz="2400" dirty="0" smtClean="0">
                <a:solidFill>
                  <a:srgbClr val="0B1B4A"/>
                </a:solidFill>
                <a:latin typeface="宋体" pitchFamily="2" charset="-122"/>
                <a:ea typeface="宋体" pitchFamily="2" charset="-122"/>
              </a:rPr>
              <a:t>包括本人无责任、负次要责任和负同等责任，以道路交通安全管理部门的责任认定为准</a:t>
            </a:r>
            <a:r>
              <a:rPr lang="en-US" sz="2400" dirty="0" smtClean="0">
                <a:solidFill>
                  <a:srgbClr val="0B1B4A"/>
                </a:solidFill>
                <a:latin typeface="宋体" pitchFamily="2" charset="-122"/>
              </a:rPr>
              <a:t>。</a:t>
            </a:r>
            <a:endParaRPr lang="en-US" altLang="zh-CN" sz="2400" dirty="0" smtClean="0">
              <a:solidFill>
                <a:srgbClr val="0B1B4A"/>
              </a:solidFill>
              <a:latin typeface="宋体" pitchFamily="2" charset="-122"/>
              <a:ea typeface="宋体" pitchFamily="2" charset="-122"/>
            </a:endParaRPr>
          </a:p>
          <a:p>
            <a:pPr marL="0" indent="0" fontAlgn="auto">
              <a:lnSpc>
                <a:spcPct val="120000"/>
              </a:lnSpc>
              <a:buNone/>
            </a:pP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968058" y="856298"/>
            <a:ext cx="30873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三、工伤认定政策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内容占位符 2"/>
          <p:cNvSpPr>
            <a:spLocks noGrp="true"/>
          </p:cNvSpPr>
          <p:nvPr>
            <p:ph sz="quarter" idx="1"/>
          </p:nvPr>
        </p:nvSpPr>
        <p:spPr>
          <a:xfrm>
            <a:off x="1257935" y="1595755"/>
            <a:ext cx="10546715" cy="4017010"/>
          </a:xfrm>
        </p:spPr>
        <p:txBody>
          <a:bodyPr/>
          <a:lstStyle/>
          <a:p>
            <a:pPr>
              <a:lnSpc>
                <a:spcPct val="110000"/>
              </a:lnSpc>
              <a:buNone/>
            </a:pPr>
            <a:r>
              <a:rPr lang="zh-CN" altLang="en-US" sz="2400" dirty="0" smtClean="0">
                <a:latin typeface="宋体" pitchFamily="2" charset="-122"/>
                <a:ea typeface="宋体" pitchFamily="2" charset="-122"/>
                <a:cs typeface="宋体" pitchFamily="2" charset="-122"/>
              </a:rPr>
              <a:t>7.法律、行政法规规定应当认定为工伤的其他情形。</a:t>
            </a:r>
            <a:endParaRPr lang="zh-CN" altLang="en-US" sz="2400" dirty="0" smtClean="0">
              <a:latin typeface="宋体" pitchFamily="2" charset="-122"/>
              <a:ea typeface="宋体" pitchFamily="2" charset="-122"/>
              <a:cs typeface="宋体" pitchFamily="2" charset="-122"/>
            </a:endParaRPr>
          </a:p>
          <a:p>
            <a:pPr>
              <a:lnSpc>
                <a:spcPct val="120000"/>
              </a:lnSpc>
              <a:buNone/>
            </a:pPr>
            <a:r>
              <a:rPr lang="zh-CN" altLang="en-US" sz="2400" dirty="0" smtClean="0">
                <a:latin typeface="宋体" pitchFamily="2" charset="-122"/>
                <a:ea typeface="宋体" pitchFamily="2" charset="-122"/>
                <a:cs typeface="宋体" pitchFamily="2" charset="-122"/>
              </a:rPr>
              <a:t>●主要指社会保险行政部门对各地关于工伤认定案例的意见回复。比如：对《关于职工参加单位组织的体育活动受到伤害能否认定为工伤的请示》的复函（国法秘函〔2005〕311号）参加单位组织的体育竞赛受伤。</a:t>
            </a:r>
            <a:endParaRPr lang="en-US" altLang="zh-CN" sz="2400" dirty="0" smtClean="0">
              <a:latin typeface="宋体" pitchFamily="2" charset="-122"/>
              <a:ea typeface="宋体" pitchFamily="2" charset="-122"/>
              <a:cs typeface="宋体" pitchFamily="2" charset="-122"/>
            </a:endParaRPr>
          </a:p>
          <a:p>
            <a:pPr>
              <a:lnSpc>
                <a:spcPct val="110000"/>
              </a:lnSpc>
              <a:buNone/>
            </a:pPr>
            <a:r>
              <a:rPr lang="zh-CN" altLang="en-US" sz="2400" dirty="0" smtClean="0">
                <a:latin typeface="宋体" pitchFamily="2" charset="-122"/>
                <a:ea typeface="宋体" pitchFamily="2" charset="-122"/>
                <a:cs typeface="宋体" pitchFamily="2" charset="-122"/>
              </a:rPr>
              <a:t>      类似被认定工伤</a:t>
            </a:r>
            <a:r>
              <a:rPr lang="zh-CN" altLang="en-US" sz="2400" dirty="0" smtClean="0">
                <a:latin typeface="宋体" pitchFamily="2" charset="-122"/>
                <a:ea typeface="宋体" pitchFamily="2" charset="-122"/>
                <a:cs typeface="宋体" pitchFamily="2" charset="-122"/>
                <a:sym typeface="+mn-ea"/>
              </a:rPr>
              <a:t>的案例</a:t>
            </a:r>
            <a:r>
              <a:rPr lang="zh-CN" altLang="en-US" sz="2400" dirty="0" smtClean="0">
                <a:latin typeface="宋体" pitchFamily="2" charset="-122"/>
                <a:ea typeface="宋体" pitchFamily="2" charset="-122"/>
                <a:cs typeface="宋体" pitchFamily="2" charset="-122"/>
              </a:rPr>
              <a:t>还有，临时工棚作为集体宿舍倒塌；加班至深夜睡在工作地点，遭受意外伤害；</a:t>
            </a:r>
            <a:r>
              <a:rPr lang="zh-CN" altLang="en-US" sz="2400" dirty="0" smtClean="0">
                <a:latin typeface="宋体" pitchFamily="2" charset="-122"/>
                <a:ea typeface="宋体" pitchFamily="2" charset="-122"/>
                <a:cs typeface="宋体" pitchFamily="2" charset="-122"/>
                <a:sym typeface="+mn-ea"/>
              </a:rPr>
              <a:t>本单位食堂</a:t>
            </a:r>
            <a:r>
              <a:rPr lang="zh-CN" altLang="en-US" sz="2400" dirty="0" smtClean="0">
                <a:latin typeface="宋体" pitchFamily="2" charset="-122"/>
                <a:ea typeface="宋体" pitchFamily="2" charset="-122"/>
                <a:cs typeface="宋体" pitchFamily="2" charset="-122"/>
              </a:rPr>
              <a:t>工作日发生中毒；参加单位组织的展览活动。</a:t>
            </a:r>
            <a:endParaRPr lang="zh-CN" altLang="en-US" sz="2400" dirty="0" smtClean="0">
              <a:latin typeface="宋体" pitchFamily="2" charset="-122"/>
              <a:ea typeface="宋体" pitchFamily="2" charset="-122"/>
              <a:cs typeface="宋体" pitchFamily="2" charset="-122"/>
            </a:endParaRPr>
          </a:p>
          <a:p>
            <a:pPr>
              <a:lnSpc>
                <a:spcPct val="110000"/>
              </a:lnSpc>
              <a:buNone/>
            </a:pPr>
            <a:r>
              <a:rPr lang="zh-CN" altLang="en-US" sz="2400" dirty="0" smtClean="0">
                <a:latin typeface="宋体" pitchFamily="2" charset="-122"/>
                <a:ea typeface="宋体" pitchFamily="2" charset="-122"/>
                <a:cs typeface="宋体" pitchFamily="2" charset="-122"/>
              </a:rPr>
              <a:t>      省里关于重大传染病疫情期间医务人员的文件。</a:t>
            </a:r>
            <a:endParaRPr lang="zh-CN" altLang="en-US" sz="2400" dirty="0" smtClean="0">
              <a:latin typeface="宋体" pitchFamily="2" charset="-122"/>
              <a:ea typeface="宋体" pitchFamily="2" charset="-122"/>
              <a:cs typeface="宋体" pitchFamily="2" charset="-122"/>
            </a:endParaRPr>
          </a:p>
          <a:p>
            <a:pPr>
              <a:lnSpc>
                <a:spcPct val="110000"/>
              </a:lnSpc>
            </a:pPr>
            <a:endParaRPr lang="zh-CN" altLang="en-US" sz="2400" dirty="0">
              <a:latin typeface="宋体" pitchFamily="2" charset="-122"/>
              <a:ea typeface="宋体" pitchFamily="2"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endParaRPr lang="zh-CN" altLang="en-US"/>
          </a:p>
        </p:txBody>
      </p:sp>
      <p:sp>
        <p:nvSpPr>
          <p:cNvPr id="3" name="内容占位符 2"/>
          <p:cNvSpPr>
            <a:spLocks noGrp="true"/>
          </p:cNvSpPr>
          <p:nvPr>
            <p:ph idx="1"/>
          </p:nvPr>
        </p:nvSpPr>
        <p:spPr>
          <a:xfrm>
            <a:off x="1198880" y="1503680"/>
            <a:ext cx="9988550" cy="4351655"/>
          </a:xfrm>
        </p:spPr>
        <p:txBody>
          <a:bodyPr/>
          <a:p>
            <a:pPr marL="406400" indent="-406400" algn="l"/>
            <a:r>
              <a:rPr lang="en-US">
                <a:latin typeface="Calibri" panose="020F0502020204030204" pitchFamily="34" charset="0"/>
                <a:cs typeface="宋体" charset="0"/>
                <a:sym typeface="+mn-ea"/>
              </a:rPr>
              <a:t>1</a:t>
            </a:r>
            <a:r>
              <a:rPr lang="zh-CN">
                <a:latin typeface="Calibri" panose="020F0502020204030204" pitchFamily="34" charset="0"/>
                <a:cs typeface="宋体" charset="0"/>
                <a:sym typeface="+mn-ea"/>
              </a:rPr>
              <a:t>、小王上班时在车间里不慎跌倒，手部受伤骨折，能认定工伤吗？</a:t>
            </a:r>
            <a:endParaRPr lang="zh-CN" b="0">
              <a:latin typeface="Calibri" panose="020F0502020204030204" pitchFamily="34" charset="0"/>
              <a:cs typeface="宋体" charset="0"/>
            </a:endParaRPr>
          </a:p>
          <a:p>
            <a:pPr marL="406400" indent="-406400" algn="l"/>
            <a:r>
              <a:rPr lang="en-US">
                <a:latin typeface="Calibri" panose="020F0502020204030204" pitchFamily="34" charset="0"/>
                <a:cs typeface="宋体" charset="0"/>
                <a:sym typeface="+mn-ea"/>
              </a:rPr>
              <a:t>2</a:t>
            </a:r>
            <a:r>
              <a:rPr lang="zh-CN">
                <a:latin typeface="Calibri" panose="020F0502020204030204" pitchFamily="34" charset="0"/>
                <a:cs typeface="宋体" charset="0"/>
                <a:sym typeface="+mn-ea"/>
              </a:rPr>
              <a:t>、小张上班时在公司里因私事与小林发生争执，动起手来，被打成鼻骨骨折，能认定工伤吗</a:t>
            </a:r>
            <a:endParaRPr lang="zh-CN" b="0">
              <a:latin typeface="Calibri" panose="020F0502020204030204" pitchFamily="34" charset="0"/>
              <a:cs typeface="宋体" charset="0"/>
            </a:endParaRPr>
          </a:p>
          <a:p>
            <a:pPr marL="406400" indent="-406400" algn="l"/>
            <a:r>
              <a:rPr lang="en-US" altLang="zh-CN">
                <a:latin typeface="Calibri" panose="020F0502020204030204" pitchFamily="34" charset="0"/>
                <a:cs typeface="宋体" charset="0"/>
                <a:sym typeface="+mn-ea"/>
              </a:rPr>
              <a:t>3</a:t>
            </a:r>
            <a:r>
              <a:rPr lang="zh-CN">
                <a:latin typeface="Calibri" panose="020F0502020204030204" pitchFamily="34" charset="0"/>
                <a:cs typeface="宋体" charset="0"/>
                <a:sym typeface="+mn-ea"/>
              </a:rPr>
              <a:t>、小李走路下班途中，不慎摔伤，手部受伤骨折，能认定工伤吗？</a:t>
            </a:r>
            <a:endParaRPr lang="zh-CN" b="0">
              <a:latin typeface="Calibri" panose="020F0502020204030204" pitchFamily="34" charset="0"/>
              <a:cs typeface="宋体" charset="0"/>
            </a:endParaRPr>
          </a:p>
          <a:p>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648653" y="668973"/>
            <a:ext cx="30873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三、工伤认定政策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 name="标题 1"/>
          <p:cNvSpPr>
            <a:spLocks noGrp="true"/>
          </p:cNvSpPr>
          <p:nvPr>
            <p:ph type="title"/>
          </p:nvPr>
        </p:nvSpPr>
        <p:spPr>
          <a:xfrm>
            <a:off x="1084580" y="1220470"/>
            <a:ext cx="10515600" cy="859155"/>
          </a:xfrm>
        </p:spPr>
        <p:txBody>
          <a:bodyPr/>
          <a:lstStyle/>
          <a:p>
            <a:r>
              <a:rPr lang="en-US" altLang="zh-CN" sz="2800" dirty="0" smtClean="0">
                <a:solidFill>
                  <a:srgbClr val="FF0000"/>
                </a:solidFill>
                <a:latin typeface="宋体" pitchFamily="2" charset="-122"/>
                <a:ea typeface="宋体" pitchFamily="2" charset="-122"/>
                <a:cs typeface="宋体" pitchFamily="2" charset="-122"/>
              </a:rPr>
              <a:t>3</a:t>
            </a:r>
            <a:r>
              <a:rPr lang="zh-CN" altLang="en-US" sz="2800" dirty="0" smtClean="0">
                <a:solidFill>
                  <a:srgbClr val="FF0000"/>
                </a:solidFill>
                <a:latin typeface="宋体" pitchFamily="2" charset="-122"/>
                <a:ea typeface="宋体" pitchFamily="2" charset="-122"/>
                <a:cs typeface="宋体" pitchFamily="2" charset="-122"/>
              </a:rPr>
              <a:t>种</a:t>
            </a:r>
            <a:r>
              <a:rPr lang="zh-CN" altLang="en-US" sz="2800" dirty="0" smtClean="0">
                <a:latin typeface="宋体" pitchFamily="2" charset="-122"/>
                <a:ea typeface="宋体" pitchFamily="2" charset="-122"/>
                <a:cs typeface="宋体" pitchFamily="2" charset="-122"/>
              </a:rPr>
              <a:t>视同工伤情形</a:t>
            </a:r>
            <a:endParaRPr lang="zh-CN" altLang="en-US" sz="2800" dirty="0">
              <a:latin typeface="宋体" pitchFamily="2" charset="-122"/>
              <a:ea typeface="宋体" pitchFamily="2" charset="-122"/>
              <a:cs typeface="宋体" pitchFamily="2" charset="-122"/>
            </a:endParaRPr>
          </a:p>
        </p:txBody>
      </p:sp>
      <p:sp>
        <p:nvSpPr>
          <p:cNvPr id="3" name="内容占位符 2"/>
          <p:cNvSpPr>
            <a:spLocks noGrp="true"/>
          </p:cNvSpPr>
          <p:nvPr>
            <p:ph sz="quarter" idx="1"/>
          </p:nvPr>
        </p:nvSpPr>
        <p:spPr>
          <a:xfrm>
            <a:off x="996950" y="2079625"/>
            <a:ext cx="10193020" cy="4017010"/>
          </a:xfrm>
        </p:spPr>
        <p:txBody>
          <a:bodyPr/>
          <a:lstStyle/>
          <a:p>
            <a:pPr marL="0" indent="0">
              <a:lnSpc>
                <a:spcPct val="120000"/>
              </a:lnSpc>
              <a:buNone/>
            </a:pPr>
            <a:r>
              <a:rPr lang="zh-CN" altLang="en-US" sz="2400" dirty="0" smtClean="0">
                <a:latin typeface="宋体" pitchFamily="2" charset="-122"/>
                <a:ea typeface="宋体" pitchFamily="2" charset="-122"/>
              </a:rPr>
              <a:t>1.在工作时间和工作岗位，突发疾病死亡或者在48小时之内经抢救无效死亡的；</a:t>
            </a:r>
            <a:endParaRPr lang="zh-CN" altLang="en-US" sz="2400" dirty="0" smtClean="0">
              <a:latin typeface="宋体" pitchFamily="2" charset="-122"/>
              <a:ea typeface="宋体" pitchFamily="2" charset="-122"/>
            </a:endParaRPr>
          </a:p>
          <a:p>
            <a:pPr marL="0" indent="0">
              <a:lnSpc>
                <a:spcPct val="120000"/>
              </a:lnSpc>
              <a:buNone/>
            </a:pPr>
            <a:r>
              <a:rPr lang="zh-CN" altLang="en-US" sz="2400" dirty="0" smtClean="0">
                <a:latin typeface="宋体" pitchFamily="2" charset="-122"/>
                <a:ea typeface="宋体" pitchFamily="2" charset="-122"/>
              </a:rPr>
              <a:t>●</a:t>
            </a:r>
            <a:r>
              <a:rPr lang="zh-CN" altLang="en-US" sz="2400" dirty="0" smtClean="0">
                <a:latin typeface="Arial" panose="02080604020202020204" pitchFamily="34" charset="0"/>
                <a:ea typeface="宋体" pitchFamily="2" charset="-122"/>
              </a:rPr>
              <a:t>“</a:t>
            </a:r>
            <a:r>
              <a:rPr lang="zh-CN" altLang="en-US" sz="2400" dirty="0" smtClean="0">
                <a:latin typeface="宋体" pitchFamily="2" charset="-122"/>
                <a:ea typeface="宋体" pitchFamily="2" charset="-122"/>
              </a:rPr>
              <a:t>工作时间和工作岗位</a:t>
            </a:r>
            <a:r>
              <a:rPr lang="zh-CN" altLang="en-US" sz="2400" dirty="0" smtClean="0">
                <a:latin typeface="Arial" panose="02080604020202020204" pitchFamily="34" charset="0"/>
                <a:ea typeface="宋体" pitchFamily="2" charset="-122"/>
              </a:rPr>
              <a:t>”</a:t>
            </a:r>
            <a:r>
              <a:rPr lang="zh-CN" altLang="en-US" sz="2400" dirty="0" smtClean="0">
                <a:latin typeface="宋体" pitchFamily="2" charset="-122"/>
                <a:ea typeface="宋体" pitchFamily="2" charset="-122"/>
              </a:rPr>
              <a:t>是认定工伤的重要要素，需要同时具备。</a:t>
            </a:r>
            <a:endParaRPr lang="zh-CN" altLang="en-US" sz="2400" dirty="0" smtClean="0">
              <a:latin typeface="宋体" pitchFamily="2" charset="-122"/>
              <a:ea typeface="宋体" pitchFamily="2" charset="-122"/>
            </a:endParaRPr>
          </a:p>
          <a:p>
            <a:pPr marL="0" indent="0">
              <a:lnSpc>
                <a:spcPct val="120000"/>
              </a:lnSpc>
              <a:buNone/>
            </a:pPr>
            <a:r>
              <a:rPr lang="zh-CN" altLang="en-US" sz="2400" dirty="0" smtClean="0">
                <a:latin typeface="宋体" pitchFamily="2" charset="-122"/>
                <a:ea typeface="宋体" pitchFamily="2" charset="-122"/>
              </a:rPr>
              <a:t>●</a:t>
            </a:r>
            <a:r>
              <a:rPr lang="zh-CN" altLang="en-US" sz="2400" dirty="0" smtClean="0">
                <a:latin typeface="Arial" panose="02080604020202020204" pitchFamily="34" charset="0"/>
                <a:ea typeface="宋体" pitchFamily="2" charset="-122"/>
              </a:rPr>
              <a:t>“</a:t>
            </a:r>
            <a:r>
              <a:rPr lang="zh-CN" altLang="en-US" sz="2400" dirty="0" smtClean="0">
                <a:latin typeface="宋体" pitchFamily="2" charset="-122"/>
                <a:ea typeface="宋体" pitchFamily="2" charset="-122"/>
              </a:rPr>
              <a:t>突发疾病</a:t>
            </a:r>
            <a:r>
              <a:rPr lang="zh-CN" altLang="en-US" sz="2400" dirty="0" smtClean="0">
                <a:latin typeface="Arial" panose="02080604020202020204" pitchFamily="34" charset="0"/>
                <a:ea typeface="宋体" pitchFamily="2" charset="-122"/>
              </a:rPr>
              <a:t>”</a:t>
            </a:r>
            <a:r>
              <a:rPr lang="zh-CN" altLang="en-US" sz="2400" dirty="0" smtClean="0">
                <a:latin typeface="宋体" pitchFamily="2" charset="-122"/>
                <a:ea typeface="宋体" pitchFamily="2" charset="-122"/>
              </a:rPr>
              <a:t>是指上班期间</a:t>
            </a:r>
            <a:r>
              <a:rPr lang="zh-CN" altLang="en-US" sz="2400" u="sng" dirty="0" smtClean="0">
                <a:latin typeface="宋体" pitchFamily="2" charset="-122"/>
                <a:ea typeface="宋体" pitchFamily="2" charset="-122"/>
              </a:rPr>
              <a:t>突然发生</a:t>
            </a:r>
            <a:r>
              <a:rPr lang="zh-CN" altLang="en-US" sz="2400" dirty="0" smtClean="0">
                <a:latin typeface="宋体" pitchFamily="2" charset="-122"/>
                <a:ea typeface="宋体" pitchFamily="2" charset="-122"/>
              </a:rPr>
              <a:t>的任何类的疾病，实际情况中，一般多为心脏病、脑出血、心肌梗塞等突出性疾病。</a:t>
            </a:r>
            <a:endParaRPr lang="zh-CN" altLang="en-US" sz="2400" dirty="0" smtClean="0">
              <a:latin typeface="宋体" pitchFamily="2" charset="-122"/>
              <a:ea typeface="宋体" pitchFamily="2" charset="-122"/>
            </a:endParaRPr>
          </a:p>
          <a:p>
            <a:pPr marL="0" indent="0">
              <a:lnSpc>
                <a:spcPct val="120000"/>
              </a:lnSpc>
              <a:buNone/>
            </a:pPr>
            <a:r>
              <a:rPr lang="zh-CN" altLang="en-US" sz="2400" dirty="0" smtClean="0">
                <a:latin typeface="宋体" pitchFamily="2" charset="-122"/>
                <a:ea typeface="宋体" pitchFamily="2" charset="-122"/>
              </a:rPr>
              <a:t>●</a:t>
            </a:r>
            <a:r>
              <a:rPr lang="zh-CN" altLang="en-US" sz="2400" dirty="0" smtClean="0">
                <a:latin typeface="Arial" panose="02080604020202020204" pitchFamily="34" charset="0"/>
                <a:ea typeface="宋体" pitchFamily="2" charset="-122"/>
              </a:rPr>
              <a:t>“</a:t>
            </a:r>
            <a:r>
              <a:rPr lang="zh-CN" altLang="en-US" sz="2400" dirty="0" smtClean="0">
                <a:latin typeface="宋体" pitchFamily="2" charset="-122"/>
                <a:ea typeface="宋体" pitchFamily="2" charset="-122"/>
              </a:rPr>
              <a:t>48小时之内</a:t>
            </a:r>
            <a:r>
              <a:rPr lang="zh-CN" altLang="en-US" sz="2400" dirty="0" smtClean="0">
                <a:latin typeface="Arial" panose="02080604020202020204" pitchFamily="34" charset="0"/>
                <a:ea typeface="宋体" pitchFamily="2" charset="-122"/>
              </a:rPr>
              <a:t>”</a:t>
            </a:r>
            <a:r>
              <a:rPr lang="zh-CN" altLang="en-US" sz="2400" dirty="0" smtClean="0">
                <a:latin typeface="宋体" pitchFamily="2" charset="-122"/>
                <a:ea typeface="宋体" pitchFamily="2" charset="-122"/>
              </a:rPr>
              <a:t>是指从医疗机构的初次诊断治疗的时间到职工死亡时间不超过48小时。医疗机构的初次诊断包括在急救车中的急救记录。</a:t>
            </a:r>
            <a:endParaRPr lang="zh-CN" altLang="en-US" dirty="0" smtClean="0">
              <a:latin typeface="宋体" pitchFamily="2" charset="-122"/>
              <a:ea typeface="宋体" pitchFamily="2" charset="-122"/>
            </a:endParaRPr>
          </a:p>
          <a:p>
            <a:pPr>
              <a:buNone/>
            </a:pP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1048703" y="782638"/>
            <a:ext cx="30873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三、工伤认定政策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内容占位符 2"/>
          <p:cNvSpPr>
            <a:spLocks noGrp="true"/>
          </p:cNvSpPr>
          <p:nvPr>
            <p:ph sz="quarter" idx="1"/>
          </p:nvPr>
        </p:nvSpPr>
        <p:spPr>
          <a:xfrm>
            <a:off x="1049020" y="1599565"/>
            <a:ext cx="9937750" cy="4126230"/>
          </a:xfrm>
        </p:spPr>
        <p:txBody>
          <a:bodyPr/>
          <a:lstStyle/>
          <a:p>
            <a:pPr marL="0" indent="0">
              <a:lnSpc>
                <a:spcPct val="150000"/>
              </a:lnSpc>
              <a:buNone/>
            </a:pPr>
            <a:r>
              <a:rPr lang="zh-CN" altLang="en-US" sz="2400" dirty="0" smtClean="0">
                <a:latin typeface="宋体" pitchFamily="2" charset="-122"/>
                <a:ea typeface="宋体" pitchFamily="2" charset="-122"/>
              </a:rPr>
              <a:t>2.在抢险救灾等维护国家利益、公共利益活动中受到伤害的；</a:t>
            </a:r>
            <a:endParaRPr lang="zh-CN" altLang="en-US" sz="2400" dirty="0" smtClean="0">
              <a:latin typeface="宋体" pitchFamily="2" charset="-122"/>
              <a:ea typeface="宋体" pitchFamily="2" charset="-122"/>
            </a:endParaRPr>
          </a:p>
          <a:p>
            <a:pPr marL="0" indent="0">
              <a:lnSpc>
                <a:spcPct val="150000"/>
              </a:lnSpc>
              <a:buNone/>
            </a:pPr>
            <a:r>
              <a:rPr lang="zh-CN" altLang="en-US" sz="2400" dirty="0" smtClean="0">
                <a:latin typeface="宋体" pitchFamily="2" charset="-122"/>
                <a:ea typeface="宋体" pitchFamily="2" charset="-122"/>
              </a:rPr>
              <a:t>●</a:t>
            </a:r>
            <a:r>
              <a:rPr lang="zh-CN" altLang="en-US" sz="2400" dirty="0" smtClean="0">
                <a:latin typeface="Arial" panose="02080604020202020204" pitchFamily="34" charset="0"/>
                <a:ea typeface="宋体" pitchFamily="2" charset="-122"/>
              </a:rPr>
              <a:t>“</a:t>
            </a:r>
            <a:r>
              <a:rPr lang="zh-CN" altLang="en-US" sz="2400" dirty="0" smtClean="0">
                <a:latin typeface="宋体" pitchFamily="2" charset="-122"/>
                <a:ea typeface="宋体" pitchFamily="2" charset="-122"/>
              </a:rPr>
              <a:t>维护国家利益、公共利益活动</a:t>
            </a:r>
            <a:r>
              <a:rPr lang="zh-CN" altLang="en-US" sz="2400" dirty="0" smtClean="0">
                <a:latin typeface="Arial" panose="02080604020202020204" pitchFamily="34" charset="0"/>
                <a:ea typeface="宋体" pitchFamily="2" charset="-122"/>
              </a:rPr>
              <a:t>”</a:t>
            </a:r>
            <a:r>
              <a:rPr lang="zh-CN" altLang="en-US" sz="2400" dirty="0" smtClean="0">
                <a:latin typeface="宋体" pitchFamily="2" charset="-122"/>
                <a:ea typeface="宋体" pitchFamily="2" charset="-122"/>
              </a:rPr>
              <a:t>包括从业人员在国家或者社会公共利益受到威胁时，有组织或者自发施行的，旨在阻止或者减少这种威胁及其可能造成的损失的行为。</a:t>
            </a:r>
            <a:endParaRPr lang="zh-CN" altLang="en-US" sz="2400" dirty="0" smtClean="0">
              <a:latin typeface="宋体" pitchFamily="2" charset="-122"/>
              <a:ea typeface="宋体" pitchFamily="2" charset="-122"/>
            </a:endParaRPr>
          </a:p>
          <a:p>
            <a:pPr marL="0" indent="0">
              <a:lnSpc>
                <a:spcPct val="150000"/>
              </a:lnSpc>
              <a:buNone/>
            </a:pPr>
            <a:r>
              <a:rPr lang="zh-CN" altLang="en-US" sz="2400" dirty="0" smtClean="0">
                <a:latin typeface="宋体" pitchFamily="2" charset="-122"/>
                <a:ea typeface="宋体" pitchFamily="2" charset="-122"/>
              </a:rPr>
              <a:t>●《海南省见义勇为人员奖励和保障规定》规定参保职工因见义勇为行为负伤应认定为工伤，</a:t>
            </a:r>
            <a:r>
              <a:rPr lang="zh-CN" altLang="en-US" sz="2400" dirty="0" smtClean="0">
                <a:latin typeface="宋体" pitchFamily="2" charset="-122"/>
                <a:ea typeface="宋体" pitchFamily="2" charset="-122"/>
                <a:sym typeface="+mn-ea"/>
              </a:rPr>
              <a:t>见义勇为行为确认由</a:t>
            </a:r>
            <a:r>
              <a:rPr lang="zh-CN" altLang="en-US" sz="2400" dirty="0" smtClean="0">
                <a:latin typeface="宋体" pitchFamily="2" charset="-122"/>
                <a:ea typeface="宋体" pitchFamily="2" charset="-122"/>
              </a:rPr>
              <a:t>社会管理综合治理部门作出。</a:t>
            </a:r>
            <a:endParaRPr lang="zh-CN" altLang="en-US" sz="2400" dirty="0" smtClean="0">
              <a:latin typeface="宋体" pitchFamily="2" charset="-122"/>
              <a:ea typeface="宋体" pitchFamily="2" charset="-122"/>
            </a:endParaRPr>
          </a:p>
          <a:p>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1284923" y="1164908"/>
            <a:ext cx="30873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三、工伤认定政策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内容占位符 2"/>
          <p:cNvSpPr>
            <a:spLocks noGrp="true"/>
          </p:cNvSpPr>
          <p:nvPr>
            <p:ph sz="quarter" idx="1"/>
          </p:nvPr>
        </p:nvSpPr>
        <p:spPr>
          <a:xfrm>
            <a:off x="1285240" y="2087245"/>
            <a:ext cx="8956675" cy="2682875"/>
          </a:xfrm>
        </p:spPr>
        <p:txBody>
          <a:bodyPr/>
          <a:lstStyle/>
          <a:p>
            <a:pPr marL="0" indent="0">
              <a:lnSpc>
                <a:spcPct val="220000"/>
              </a:lnSpc>
              <a:buNone/>
            </a:pPr>
            <a:r>
              <a:rPr lang="zh-CN" altLang="en-US" sz="2400" dirty="0" smtClean="0">
                <a:latin typeface="宋体" pitchFamily="2" charset="-122"/>
                <a:ea typeface="宋体" pitchFamily="2" charset="-122"/>
              </a:rPr>
              <a:t>3.职工原在军队服役，因战、因公负伤致残，已取得革命伤残军人证，到用人单位后旧伤复发的。</a:t>
            </a:r>
            <a:endParaRPr lang="zh-CN" altLang="en-US" sz="2400" dirty="0" smtClean="0">
              <a:latin typeface="宋体" pitchFamily="2" charset="-122"/>
              <a:ea typeface="宋体" pitchFamily="2" charset="-122"/>
            </a:endParaRPr>
          </a:p>
          <a:p>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453708" y="714058"/>
            <a:ext cx="30873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三、工伤认定政策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 name="标题 1"/>
          <p:cNvSpPr>
            <a:spLocks noGrp="true"/>
          </p:cNvSpPr>
          <p:nvPr>
            <p:ph type="title"/>
          </p:nvPr>
        </p:nvSpPr>
        <p:spPr>
          <a:xfrm>
            <a:off x="951865" y="1353820"/>
            <a:ext cx="7467600" cy="516890"/>
          </a:xfrm>
        </p:spPr>
        <p:txBody>
          <a:bodyPr>
            <a:normAutofit/>
          </a:bodyPr>
          <a:lstStyle/>
          <a:p>
            <a:pPr algn="l">
              <a:buClrTx/>
              <a:buSzTx/>
              <a:buFontTx/>
            </a:pPr>
            <a:r>
              <a:rPr lang="zh-CN" altLang="en-US" sz="2400" b="1" dirty="0" smtClean="0">
                <a:solidFill>
                  <a:schemeClr val="tx1"/>
                </a:solidFill>
                <a:latin typeface="宋体" pitchFamily="2" charset="-122"/>
                <a:ea typeface="宋体" pitchFamily="2" charset="-122"/>
              </a:rPr>
              <a:t>（</a:t>
            </a:r>
            <a:r>
              <a:rPr lang="en-US" altLang="zh-CN" sz="2400" b="1" dirty="0" smtClean="0">
                <a:solidFill>
                  <a:schemeClr val="tx1"/>
                </a:solidFill>
                <a:latin typeface="宋体" pitchFamily="2" charset="-122"/>
                <a:ea typeface="宋体" pitchFamily="2" charset="-122"/>
              </a:rPr>
              <a:t>3</a:t>
            </a:r>
            <a:r>
              <a:rPr lang="zh-CN" altLang="en-US" sz="2400" b="1" dirty="0" smtClean="0">
                <a:solidFill>
                  <a:schemeClr val="tx1"/>
                </a:solidFill>
                <a:latin typeface="宋体" pitchFamily="2" charset="-122"/>
                <a:ea typeface="宋体" pitchFamily="2" charset="-122"/>
              </a:rPr>
              <a:t>）哪些情况下不可认定工伤</a:t>
            </a:r>
            <a:endParaRPr lang="zh-CN" altLang="en-US" sz="2400" b="1" dirty="0" smtClean="0">
              <a:solidFill>
                <a:schemeClr val="tx1"/>
              </a:solidFill>
              <a:latin typeface="宋体" pitchFamily="2" charset="-122"/>
              <a:ea typeface="宋体" pitchFamily="2" charset="-122"/>
            </a:endParaRPr>
          </a:p>
        </p:txBody>
      </p:sp>
      <p:sp>
        <p:nvSpPr>
          <p:cNvPr id="3" name="内容占位符 2"/>
          <p:cNvSpPr>
            <a:spLocks noGrp="true"/>
          </p:cNvSpPr>
          <p:nvPr>
            <p:ph sz="quarter" idx="1"/>
          </p:nvPr>
        </p:nvSpPr>
        <p:spPr>
          <a:xfrm>
            <a:off x="951865" y="1958975"/>
            <a:ext cx="10913745" cy="3922395"/>
          </a:xfrm>
        </p:spPr>
        <p:txBody>
          <a:bodyPr>
            <a:normAutofit fontScale="70000" lnSpcReduction="20000"/>
          </a:bodyPr>
          <a:lstStyle/>
          <a:p>
            <a:pPr marL="0" indent="0">
              <a:lnSpc>
                <a:spcPct val="110000"/>
              </a:lnSpc>
              <a:spcBef>
                <a:spcPts val="1200"/>
              </a:spcBef>
              <a:buNone/>
            </a:pPr>
            <a:r>
              <a:rPr lang="zh-CN" altLang="en-US" sz="3200" dirty="0" smtClean="0">
                <a:solidFill>
                  <a:srgbClr val="3399FF"/>
                </a:solidFill>
                <a:latin typeface="楷体_GB2312" pitchFamily="49" charset="-122"/>
                <a:ea typeface="楷体_GB2312" pitchFamily="49" charset="-122"/>
              </a:rPr>
              <a:t>   </a:t>
            </a:r>
            <a:r>
              <a:rPr lang="zh-CN" altLang="en-US" sz="3000" dirty="0" smtClean="0">
                <a:latin typeface="华文楷体" panose="02010600040101010101" charset="-122"/>
                <a:ea typeface="楷体_GB2312" pitchFamily="49" charset="-122"/>
              </a:rPr>
              <a:t>符合前述条件，但存在下列情形的不得认定工伤或者视同工伤</a:t>
            </a:r>
            <a:br>
              <a:rPr lang="zh-CN" altLang="en-US" sz="3000" dirty="0" smtClean="0">
                <a:latin typeface="华文楷体" panose="02010600040101010101" charset="-122"/>
                <a:ea typeface="楷体_GB2312" pitchFamily="49" charset="-122"/>
              </a:rPr>
            </a:br>
            <a:r>
              <a:rPr lang="zh-CN" altLang="en-US" sz="3000" dirty="0" smtClean="0">
                <a:latin typeface="华文楷体" panose="02010600040101010101" charset="-122"/>
                <a:ea typeface="宋体" pitchFamily="2" charset="-122"/>
              </a:rPr>
              <a:t>1.故意犯罪的；</a:t>
            </a:r>
            <a:endParaRPr lang="zh-CN" altLang="en-US" sz="3000" dirty="0" smtClean="0">
              <a:latin typeface="华文楷体" panose="02010600040101010101" charset="-122"/>
              <a:ea typeface="宋体" pitchFamily="2" charset="-122"/>
            </a:endParaRPr>
          </a:p>
          <a:p>
            <a:pPr marL="0" indent="0">
              <a:lnSpc>
                <a:spcPct val="110000"/>
              </a:lnSpc>
              <a:spcBef>
                <a:spcPts val="1200"/>
              </a:spcBef>
              <a:buNone/>
            </a:pPr>
            <a:r>
              <a:rPr lang="zh-CN" altLang="en-US" sz="3000" dirty="0" smtClean="0">
                <a:latin typeface="华文楷体" panose="02010600040101010101" charset="-122"/>
                <a:ea typeface="宋体" pitchFamily="2" charset="-122"/>
              </a:rPr>
              <a:t>    以司法机关的生效法律文书或者结论性意见为依据。（过失犯罪可以认定工伤）</a:t>
            </a:r>
            <a:endParaRPr lang="zh-CN" altLang="en-US" sz="3000" dirty="0" smtClean="0">
              <a:latin typeface="华文楷体" panose="02010600040101010101" charset="-122"/>
              <a:ea typeface="宋体" pitchFamily="2" charset="-122"/>
            </a:endParaRPr>
          </a:p>
          <a:p>
            <a:pPr marL="0" indent="0">
              <a:lnSpc>
                <a:spcPct val="110000"/>
              </a:lnSpc>
              <a:spcBef>
                <a:spcPts val="1200"/>
              </a:spcBef>
              <a:buNone/>
            </a:pPr>
            <a:r>
              <a:rPr lang="zh-CN" altLang="en-US" sz="3000" dirty="0" smtClean="0">
                <a:latin typeface="华文楷体" panose="02010600040101010101" charset="-122"/>
                <a:ea typeface="宋体" pitchFamily="2" charset="-122"/>
              </a:rPr>
              <a:t>2.醉酒或者吸毒的；</a:t>
            </a:r>
            <a:endParaRPr lang="zh-CN" altLang="en-US" sz="3000" dirty="0" smtClean="0">
              <a:latin typeface="华文楷体" panose="02010600040101010101" charset="-122"/>
              <a:ea typeface="宋体" pitchFamily="2" charset="-122"/>
            </a:endParaRPr>
          </a:p>
          <a:p>
            <a:pPr marL="0" indent="0">
              <a:lnSpc>
                <a:spcPct val="110000"/>
              </a:lnSpc>
              <a:spcBef>
                <a:spcPts val="1200"/>
              </a:spcBef>
              <a:buNone/>
            </a:pPr>
            <a:r>
              <a:rPr lang="zh-CN" altLang="en-US" sz="3000" dirty="0" smtClean="0">
                <a:latin typeface="华文楷体" panose="02010600040101010101" charset="-122"/>
                <a:ea typeface="宋体" pitchFamily="2" charset="-122"/>
              </a:rPr>
              <a:t>    以有关机关出具的法律文书或者人民法院的生效裁决为依据，无法获得上述证据的，可以结合相关证据认定。</a:t>
            </a:r>
            <a:endParaRPr lang="en-US" altLang="zh-CN" sz="3000" dirty="0" smtClean="0">
              <a:latin typeface="华文楷体" panose="02010600040101010101" charset="-122"/>
              <a:ea typeface="宋体" pitchFamily="2" charset="-122"/>
            </a:endParaRPr>
          </a:p>
          <a:p>
            <a:pPr marL="0" indent="0">
              <a:lnSpc>
                <a:spcPct val="110000"/>
              </a:lnSpc>
              <a:spcBef>
                <a:spcPts val="1200"/>
              </a:spcBef>
              <a:buNone/>
            </a:pPr>
            <a:r>
              <a:rPr lang="zh-CN" altLang="en-US" sz="3000" dirty="0" smtClean="0">
                <a:latin typeface="华文楷体" panose="02010600040101010101" charset="-122"/>
                <a:ea typeface="宋体" pitchFamily="2" charset="-122"/>
              </a:rPr>
              <a:t>    醉酒标准：血液中酒精含量大于</a:t>
            </a:r>
            <a:r>
              <a:rPr lang="en-US" altLang="zh-CN" sz="3000" dirty="0" smtClean="0">
                <a:latin typeface="华文楷体" panose="02010600040101010101" charset="-122"/>
                <a:ea typeface="宋体" pitchFamily="2" charset="-122"/>
              </a:rPr>
              <a:t>80mg/100ml</a:t>
            </a:r>
            <a:r>
              <a:rPr lang="zh-CN" altLang="en-US" sz="3000" dirty="0" smtClean="0">
                <a:latin typeface="华文楷体" panose="02010600040101010101" charset="-122"/>
                <a:ea typeface="宋体" pitchFamily="2" charset="-122"/>
              </a:rPr>
              <a:t>，公安机关交通管理部门、医疗机构等有关单位依法出具的检测结论、诊断证明等材料，可以作为认定醉酒的依据</a:t>
            </a:r>
            <a:endParaRPr lang="en-US" altLang="zh-CN" sz="3000" dirty="0" smtClean="0">
              <a:latin typeface="华文楷体" panose="02010600040101010101" charset="-122"/>
              <a:ea typeface="宋体" pitchFamily="2" charset="-122"/>
            </a:endParaRPr>
          </a:p>
          <a:p>
            <a:pPr marL="0" indent="0">
              <a:lnSpc>
                <a:spcPct val="110000"/>
              </a:lnSpc>
              <a:spcBef>
                <a:spcPts val="1200"/>
              </a:spcBef>
              <a:buNone/>
            </a:pPr>
            <a:r>
              <a:rPr lang="zh-CN" altLang="en-US" sz="3000" dirty="0" smtClean="0">
                <a:latin typeface="华文楷体" panose="02010600040101010101" charset="-122"/>
                <a:ea typeface="宋体" pitchFamily="2" charset="-122"/>
              </a:rPr>
              <a:t>3.自残或者自杀的。</a:t>
            </a:r>
            <a:endParaRPr lang="zh-CN" altLang="en-US" sz="3000" dirty="0" smtClean="0">
              <a:latin typeface="华文楷体" panose="02010600040101010101" charset="-122"/>
              <a:ea typeface="宋体" pitchFamily="2" charset="-122"/>
            </a:endParaRPr>
          </a:p>
          <a:p>
            <a:pPr marL="0" indent="0">
              <a:lnSpc>
                <a:spcPct val="110000"/>
              </a:lnSpc>
              <a:spcBef>
                <a:spcPts val="1200"/>
              </a:spcBef>
              <a:buNone/>
            </a:pPr>
            <a:r>
              <a:rPr lang="zh-CN" altLang="en-US" sz="3000" dirty="0" smtClean="0">
                <a:latin typeface="华文楷体" panose="02010600040101010101" charset="-122"/>
                <a:ea typeface="宋体" pitchFamily="2" charset="-122"/>
              </a:rPr>
              <a:t>4.法律、行政法规规定的其他情形。</a:t>
            </a:r>
            <a:endParaRPr lang="zh-CN" altLang="en-US" sz="3000" dirty="0" smtClean="0">
              <a:latin typeface="华文楷体" panose="02010600040101010101"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583883" y="752158"/>
            <a:ext cx="30873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三、工伤认定政策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 name="标题 1"/>
          <p:cNvSpPr>
            <a:spLocks noGrp="true"/>
          </p:cNvSpPr>
          <p:nvPr>
            <p:ph type="title"/>
          </p:nvPr>
        </p:nvSpPr>
        <p:spPr>
          <a:xfrm>
            <a:off x="914400" y="1365250"/>
            <a:ext cx="7467600" cy="474980"/>
          </a:xfrm>
        </p:spPr>
        <p:txBody>
          <a:bodyPr>
            <a:normAutofit/>
          </a:bodyPr>
          <a:lstStyle/>
          <a:p>
            <a:r>
              <a:rPr lang="zh-CN" altLang="en-US" sz="2400" b="1" dirty="0" smtClean="0">
                <a:latin typeface="宋体" pitchFamily="2" charset="-122"/>
                <a:ea typeface="宋体" pitchFamily="2" charset="-122"/>
              </a:rPr>
              <a:t>（</a:t>
            </a:r>
            <a:r>
              <a:rPr lang="en-US" altLang="zh-CN" sz="2400" b="1" dirty="0" smtClean="0">
                <a:latin typeface="宋体" pitchFamily="2" charset="-122"/>
                <a:ea typeface="宋体" pitchFamily="2" charset="-122"/>
              </a:rPr>
              <a:t>4</a:t>
            </a:r>
            <a:r>
              <a:rPr lang="zh-CN" altLang="en-US" sz="2400" b="1" dirty="0" smtClean="0">
                <a:latin typeface="宋体" pitchFamily="2" charset="-122"/>
                <a:ea typeface="宋体" pitchFamily="2" charset="-122"/>
              </a:rPr>
              <a:t>）工伤认定的注意事项</a:t>
            </a:r>
            <a:endParaRPr lang="zh-CN" altLang="en-US" sz="2400" b="1" dirty="0">
              <a:latin typeface="宋体" pitchFamily="2" charset="-122"/>
              <a:ea typeface="宋体" pitchFamily="2" charset="-122"/>
            </a:endParaRPr>
          </a:p>
        </p:txBody>
      </p:sp>
      <p:sp>
        <p:nvSpPr>
          <p:cNvPr id="3" name="内容占位符 2"/>
          <p:cNvSpPr>
            <a:spLocks noGrp="true"/>
          </p:cNvSpPr>
          <p:nvPr>
            <p:ph sz="quarter" idx="1"/>
          </p:nvPr>
        </p:nvSpPr>
        <p:spPr>
          <a:xfrm>
            <a:off x="1435100" y="2099945"/>
            <a:ext cx="9317355" cy="3818255"/>
          </a:xfrm>
        </p:spPr>
        <p:txBody>
          <a:bodyPr/>
          <a:lstStyle/>
          <a:p>
            <a:pPr>
              <a:lnSpc>
                <a:spcPct val="120000"/>
              </a:lnSpc>
              <a:buNone/>
            </a:pPr>
            <a:r>
              <a:rPr lang="en-US" altLang="zh-CN" sz="2400" dirty="0" smtClean="0">
                <a:latin typeface="楷体" panose="02010609060101010101" pitchFamily="49" charset="-122"/>
                <a:ea typeface="楷体" panose="02010609060101010101" pitchFamily="49" charset="-122"/>
              </a:rPr>
              <a:t>1.</a:t>
            </a:r>
            <a:r>
              <a:rPr lang="zh-CN" altLang="en-US" sz="2400" dirty="0" smtClean="0">
                <a:latin typeface="楷体" panose="02010609060101010101" pitchFamily="49" charset="-122"/>
                <a:ea typeface="楷体" panose="02010609060101010101" pitchFamily="49" charset="-122"/>
              </a:rPr>
              <a:t>工伤认定的管辖权</a:t>
            </a:r>
            <a:endParaRPr lang="en-US" altLang="zh-CN" sz="2400" dirty="0" smtClean="0">
              <a:latin typeface="楷体" panose="02010609060101010101" pitchFamily="49" charset="-122"/>
              <a:ea typeface="楷体" panose="02010609060101010101" pitchFamily="49" charset="-122"/>
            </a:endParaRPr>
          </a:p>
          <a:p>
            <a:pPr marL="0" indent="535305">
              <a:lnSpc>
                <a:spcPct val="120000"/>
              </a:lnSpc>
              <a:buNone/>
            </a:pPr>
            <a:r>
              <a:rPr lang="zh-CN" altLang="en-US" sz="2400" dirty="0" smtClean="0">
                <a:solidFill>
                  <a:srgbClr val="0B1B4A"/>
                </a:solidFill>
                <a:latin typeface="宋体" pitchFamily="2" charset="-122"/>
                <a:ea typeface="宋体" pitchFamily="2" charset="-122"/>
              </a:rPr>
              <a:t>职工受到事故伤害或者患职业病后，在参保地进行工伤认定、劳动能力鉴定，并按照参保地的规定依法享受工伤保险待遇；未参加工伤保险的职工，应当在生产经营地进行工伤认定、劳动能力鉴定，并按照生产经营地的规定依法由用人单位支付工伤保险待遇</a:t>
            </a:r>
            <a:r>
              <a:rPr lang="zh-CN" altLang="en-US" sz="2400" dirty="0" smtClean="0">
                <a:latin typeface="宋体" pitchFamily="2" charset="-122"/>
                <a:ea typeface="宋体" pitchFamily="2" charset="-122"/>
              </a:rPr>
              <a:t>。</a:t>
            </a:r>
            <a:endParaRPr lang="en-US" altLang="zh-CN" sz="2400" dirty="0" smtClean="0">
              <a:latin typeface="宋体" pitchFamily="2" charset="-122"/>
              <a:ea typeface="宋体" pitchFamily="2" charset="-122"/>
            </a:endParaRPr>
          </a:p>
          <a:p>
            <a:pPr marL="0" indent="535305">
              <a:lnSpc>
                <a:spcPct val="120000"/>
              </a:lnSpc>
              <a:buNone/>
            </a:pPr>
            <a:r>
              <a:rPr lang="zh-CN" altLang="en-US" sz="2400" dirty="0" smtClean="0">
                <a:latin typeface="宋体" pitchFamily="2" charset="-122"/>
                <a:ea typeface="宋体" pitchFamily="2" charset="-122"/>
              </a:rPr>
              <a:t>参保的，认定与待遇随参保地。</a:t>
            </a:r>
            <a:endParaRPr lang="en-US" altLang="zh-CN" sz="2400" dirty="0" smtClean="0">
              <a:latin typeface="宋体" pitchFamily="2" charset="-122"/>
              <a:ea typeface="宋体" pitchFamily="2" charset="-122"/>
            </a:endParaRPr>
          </a:p>
          <a:p>
            <a:pPr marL="0" indent="535305">
              <a:lnSpc>
                <a:spcPct val="120000"/>
              </a:lnSpc>
              <a:buNone/>
            </a:pPr>
            <a:r>
              <a:rPr lang="zh-CN" altLang="en-US" sz="2400" dirty="0" smtClean="0">
                <a:latin typeface="宋体" pitchFamily="2" charset="-122"/>
                <a:ea typeface="宋体" pitchFamily="2" charset="-122"/>
              </a:rPr>
              <a:t>未参保的，认定与待遇随单位所属地区。</a:t>
            </a:r>
            <a:endParaRPr lang="zh-CN" altLang="en-US" sz="2400" dirty="0">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536258" y="695008"/>
            <a:ext cx="30873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三、工伤认定政策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内容占位符 2"/>
          <p:cNvSpPr>
            <a:spLocks noGrp="true"/>
          </p:cNvSpPr>
          <p:nvPr>
            <p:ph sz="quarter" idx="1"/>
          </p:nvPr>
        </p:nvSpPr>
        <p:spPr>
          <a:xfrm>
            <a:off x="997585" y="1504950"/>
            <a:ext cx="10197465" cy="4547870"/>
          </a:xfrm>
        </p:spPr>
        <p:txBody>
          <a:bodyPr>
            <a:normAutofit fontScale="75000" lnSpcReduction="20000"/>
          </a:bodyPr>
          <a:lstStyle/>
          <a:p>
            <a:pPr>
              <a:lnSpc>
                <a:spcPct val="100000"/>
              </a:lnSpc>
              <a:buNone/>
            </a:pPr>
            <a:r>
              <a:rPr lang="en-US" altLang="zh-CN" sz="3335" dirty="0" smtClean="0">
                <a:latin typeface="宋体" pitchFamily="2" charset="-122"/>
                <a:ea typeface="宋体" pitchFamily="2" charset="-122"/>
                <a:cs typeface="宋体" pitchFamily="2" charset="-122"/>
              </a:rPr>
              <a:t>2.</a:t>
            </a:r>
            <a:r>
              <a:rPr lang="zh-CN" altLang="en-US" sz="3335" dirty="0" smtClean="0">
                <a:latin typeface="宋体" pitchFamily="2" charset="-122"/>
                <a:ea typeface="宋体" pitchFamily="2" charset="-122"/>
                <a:cs typeface="宋体" pitchFamily="2" charset="-122"/>
              </a:rPr>
              <a:t>工伤申请时限</a:t>
            </a:r>
            <a:endParaRPr lang="en-US" altLang="zh-CN" sz="3335" dirty="0" smtClean="0">
              <a:latin typeface="宋体" pitchFamily="2" charset="-122"/>
              <a:ea typeface="宋体" pitchFamily="2" charset="-122"/>
              <a:cs typeface="宋体" pitchFamily="2" charset="-122"/>
            </a:endParaRPr>
          </a:p>
          <a:p>
            <a:pPr marL="0" indent="0">
              <a:lnSpc>
                <a:spcPct val="100000"/>
              </a:lnSpc>
              <a:buNone/>
            </a:pPr>
            <a:r>
              <a:rPr lang="en-US" altLang="zh-CN" sz="3335" dirty="0" smtClean="0">
                <a:latin typeface="宋体" pitchFamily="2" charset="-122"/>
                <a:ea typeface="宋体" pitchFamily="2" charset="-122"/>
                <a:cs typeface="宋体" pitchFamily="2" charset="-122"/>
              </a:rPr>
              <a:t>2.1</a:t>
            </a:r>
            <a:r>
              <a:rPr lang="en-US" altLang="zh-CN" sz="3335" dirty="0" smtClean="0">
                <a:solidFill>
                  <a:schemeClr val="tx1"/>
                </a:solidFill>
                <a:latin typeface="宋体" pitchFamily="2" charset="-122"/>
                <a:ea typeface="宋体" pitchFamily="2" charset="-122"/>
                <a:cs typeface="宋体" pitchFamily="2" charset="-122"/>
              </a:rPr>
              <a:t> </a:t>
            </a:r>
            <a:r>
              <a:rPr lang="zh-CN" altLang="en-US" sz="3335" dirty="0" smtClean="0">
                <a:solidFill>
                  <a:schemeClr val="tx1"/>
                </a:solidFill>
                <a:latin typeface="宋体" pitchFamily="2" charset="-122"/>
                <a:ea typeface="宋体" pitchFamily="2" charset="-122"/>
                <a:cs typeface="宋体" pitchFamily="2" charset="-122"/>
              </a:rPr>
              <a:t>单位申报时限</a:t>
            </a:r>
            <a:endParaRPr lang="en-US" altLang="zh-CN" sz="3335" dirty="0" smtClean="0">
              <a:solidFill>
                <a:schemeClr val="tx1"/>
              </a:solidFill>
              <a:latin typeface="宋体" pitchFamily="2" charset="-122"/>
              <a:ea typeface="宋体" pitchFamily="2" charset="-122"/>
              <a:cs typeface="宋体" pitchFamily="2" charset="-122"/>
            </a:endParaRPr>
          </a:p>
          <a:p>
            <a:pPr marL="0" indent="489585">
              <a:lnSpc>
                <a:spcPct val="100000"/>
              </a:lnSpc>
              <a:spcBef>
                <a:spcPts val="1200"/>
              </a:spcBef>
              <a:buNone/>
            </a:pPr>
            <a:r>
              <a:rPr lang="zh-CN" altLang="en-US" sz="3335" dirty="0" smtClean="0">
                <a:latin typeface="宋体" pitchFamily="2" charset="-122"/>
                <a:ea typeface="宋体" pitchFamily="2" charset="-122"/>
                <a:cs typeface="宋体" pitchFamily="2" charset="-122"/>
              </a:rPr>
              <a:t>单位应当自事故伤害发生之日或者被诊断、鉴定为职业病之日起30日内，向统筹地区社会保险行政部门提出工伤认定申请。</a:t>
            </a:r>
            <a:endParaRPr lang="en-US" altLang="zh-CN" sz="3335" dirty="0" smtClean="0">
              <a:latin typeface="宋体" pitchFamily="2" charset="-122"/>
              <a:ea typeface="宋体" pitchFamily="2" charset="-122"/>
              <a:cs typeface="宋体" pitchFamily="2" charset="-122"/>
            </a:endParaRPr>
          </a:p>
          <a:p>
            <a:pPr marL="0" indent="489585">
              <a:lnSpc>
                <a:spcPct val="100000"/>
              </a:lnSpc>
              <a:spcBef>
                <a:spcPts val="1200"/>
              </a:spcBef>
              <a:buNone/>
            </a:pPr>
            <a:r>
              <a:rPr lang="zh-CN" altLang="en-US" sz="3335" dirty="0" smtClean="0">
                <a:solidFill>
                  <a:schemeClr val="tx1"/>
                </a:solidFill>
                <a:latin typeface="宋体" pitchFamily="2" charset="-122"/>
                <a:ea typeface="宋体" pitchFamily="2" charset="-122"/>
                <a:cs typeface="宋体" pitchFamily="2" charset="-122"/>
              </a:rPr>
              <a:t>用人单位未在规定的时限内提交工伤认定申请，在此期间发生符合规定的工伤待遇等有关费用由该用人单位负担。</a:t>
            </a:r>
            <a:r>
              <a:rPr lang="zh-CN" altLang="en-US" sz="3335" dirty="0" smtClean="0">
                <a:latin typeface="宋体" pitchFamily="2" charset="-122"/>
                <a:ea typeface="宋体" pitchFamily="2" charset="-122"/>
                <a:cs typeface="宋体" pitchFamily="2" charset="-122"/>
              </a:rPr>
              <a:t>“此期间”是指从事故伤害发生之日或职业病确诊之日起到社会保险行政部门受理工伤认定申请之日止。</a:t>
            </a:r>
            <a:endParaRPr lang="en-US" altLang="zh-CN" sz="3335" dirty="0" smtClean="0">
              <a:latin typeface="宋体" pitchFamily="2" charset="-122"/>
              <a:ea typeface="宋体" pitchFamily="2" charset="-122"/>
              <a:cs typeface="宋体" pitchFamily="2" charset="-122"/>
            </a:endParaRPr>
          </a:p>
          <a:p>
            <a:pPr marL="0" indent="0">
              <a:lnSpc>
                <a:spcPct val="100000"/>
              </a:lnSpc>
              <a:spcBef>
                <a:spcPts val="1200"/>
              </a:spcBef>
              <a:buNone/>
            </a:pPr>
            <a:r>
              <a:rPr lang="en-US" altLang="zh-CN" sz="3335" dirty="0" smtClean="0">
                <a:latin typeface="宋体" pitchFamily="2" charset="-122"/>
                <a:ea typeface="宋体" pitchFamily="2" charset="-122"/>
                <a:cs typeface="宋体" pitchFamily="2" charset="-122"/>
              </a:rPr>
              <a:t>2.2</a:t>
            </a:r>
            <a:r>
              <a:rPr lang="zh-CN" altLang="en-US" sz="3335" dirty="0" smtClean="0">
                <a:solidFill>
                  <a:srgbClr val="3399FF"/>
                </a:solidFill>
                <a:latin typeface="宋体" pitchFamily="2" charset="-122"/>
                <a:ea typeface="宋体" pitchFamily="2" charset="-122"/>
                <a:cs typeface="宋体" pitchFamily="2" charset="-122"/>
              </a:rPr>
              <a:t> </a:t>
            </a:r>
            <a:r>
              <a:rPr lang="zh-CN" altLang="en-US" sz="3335" dirty="0" smtClean="0">
                <a:solidFill>
                  <a:schemeClr val="tx1"/>
                </a:solidFill>
                <a:latin typeface="宋体" pitchFamily="2" charset="-122"/>
                <a:ea typeface="宋体" pitchFamily="2" charset="-122"/>
                <a:cs typeface="宋体" pitchFamily="2" charset="-122"/>
              </a:rPr>
              <a:t>个人申报时限</a:t>
            </a:r>
            <a:endParaRPr lang="zh-CN" altLang="en-US" sz="3335" dirty="0" smtClean="0">
              <a:solidFill>
                <a:srgbClr val="3399FF"/>
              </a:solidFill>
              <a:latin typeface="宋体" pitchFamily="2" charset="-122"/>
              <a:ea typeface="宋体" pitchFamily="2" charset="-122"/>
              <a:cs typeface="宋体" pitchFamily="2" charset="-122"/>
            </a:endParaRPr>
          </a:p>
          <a:p>
            <a:pPr marL="0" indent="0">
              <a:lnSpc>
                <a:spcPct val="100000"/>
              </a:lnSpc>
              <a:spcBef>
                <a:spcPts val="1200"/>
              </a:spcBef>
              <a:buNone/>
            </a:pPr>
            <a:r>
              <a:rPr lang="zh-CN" altLang="en-US" sz="3335" dirty="0" smtClean="0">
                <a:latin typeface="宋体" pitchFamily="2" charset="-122"/>
                <a:ea typeface="宋体" pitchFamily="2" charset="-122"/>
                <a:cs typeface="宋体" pitchFamily="2" charset="-122"/>
              </a:rPr>
              <a:t>   用人单位未按前款规定提出工伤认定申请的，</a:t>
            </a:r>
            <a:r>
              <a:rPr lang="zh-CN" altLang="en-US" sz="3335" dirty="0" smtClean="0">
                <a:solidFill>
                  <a:srgbClr val="FF0000"/>
                </a:solidFill>
                <a:latin typeface="宋体" pitchFamily="2" charset="-122"/>
                <a:ea typeface="宋体" pitchFamily="2" charset="-122"/>
                <a:cs typeface="宋体" pitchFamily="2" charset="-122"/>
              </a:rPr>
              <a:t>工伤职工或者其近亲属、工会组织</a:t>
            </a:r>
            <a:r>
              <a:rPr lang="zh-CN" altLang="en-US" sz="3335" dirty="0" smtClean="0">
                <a:latin typeface="宋体" pitchFamily="2" charset="-122"/>
                <a:ea typeface="宋体" pitchFamily="2" charset="-122"/>
                <a:cs typeface="宋体" pitchFamily="2" charset="-122"/>
              </a:rPr>
              <a:t>在事故伤害发生之日或者被诊断、鉴定为职业病之日起1年内，可以直接向统筹地区社会保险行政部门提出工伤认定申请。 </a:t>
            </a:r>
            <a:endParaRPr lang="en-US" altLang="zh-CN" sz="3335" dirty="0" smtClean="0">
              <a:latin typeface="宋体" pitchFamily="2" charset="-122"/>
              <a:ea typeface="宋体" pitchFamily="2" charset="-122"/>
              <a:cs typeface="宋体" pitchFamily="2" charset="-122"/>
            </a:endParaRPr>
          </a:p>
          <a:p>
            <a:pPr marL="0" indent="0">
              <a:buNone/>
            </a:pPr>
            <a:endParaRPr lang="zh-CN" altLang="en-US" sz="3335" dirty="0">
              <a:latin typeface="宋体" pitchFamily="2" charset="-122"/>
              <a:ea typeface="宋体" pitchFamily="2"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678498" y="756603"/>
            <a:ext cx="30873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三、工伤认定政策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内容占位符 2"/>
          <p:cNvSpPr>
            <a:spLocks noGrp="true"/>
          </p:cNvSpPr>
          <p:nvPr>
            <p:ph sz="quarter" idx="1"/>
          </p:nvPr>
        </p:nvSpPr>
        <p:spPr>
          <a:xfrm>
            <a:off x="971550" y="1530985"/>
            <a:ext cx="9584690" cy="4302125"/>
          </a:xfrm>
        </p:spPr>
        <p:txBody>
          <a:bodyPr/>
          <a:lstStyle/>
          <a:p>
            <a:pPr marL="0" indent="0">
              <a:lnSpc>
                <a:spcPct val="120000"/>
              </a:lnSpc>
              <a:buNone/>
            </a:pPr>
            <a:r>
              <a:rPr lang="en-US" altLang="zh-CN" sz="2400" dirty="0" smtClean="0">
                <a:latin typeface="宋体" pitchFamily="2" charset="-122"/>
                <a:ea typeface="宋体" pitchFamily="2" charset="-122"/>
                <a:cs typeface="宋体" pitchFamily="2" charset="-122"/>
              </a:rPr>
              <a:t>3.</a:t>
            </a:r>
            <a:r>
              <a:rPr lang="zh-CN" altLang="en-US" sz="2400" dirty="0" smtClean="0">
                <a:latin typeface="宋体" pitchFamily="2" charset="-122"/>
                <a:ea typeface="宋体" pitchFamily="2" charset="-122"/>
                <a:cs typeface="宋体" pitchFamily="2" charset="-122"/>
              </a:rPr>
              <a:t>工伤认定办理时限</a:t>
            </a:r>
            <a:endParaRPr lang="en-US" altLang="zh-CN" sz="2400" dirty="0" smtClean="0">
              <a:latin typeface="宋体" pitchFamily="2" charset="-122"/>
              <a:ea typeface="宋体" pitchFamily="2" charset="-122"/>
              <a:cs typeface="宋体" pitchFamily="2" charset="-122"/>
            </a:endParaRPr>
          </a:p>
          <a:p>
            <a:pPr marL="0" indent="679450">
              <a:lnSpc>
                <a:spcPct val="120000"/>
              </a:lnSpc>
              <a:spcBef>
                <a:spcPts val="1200"/>
              </a:spcBef>
              <a:buNone/>
            </a:pPr>
            <a:r>
              <a:rPr lang="en-US" altLang="zh-CN" sz="2400" dirty="0" smtClean="0">
                <a:latin typeface="宋体" pitchFamily="2" charset="-122"/>
                <a:ea typeface="宋体" pitchFamily="2" charset="-122"/>
                <a:cs typeface="宋体" pitchFamily="2" charset="-122"/>
              </a:rPr>
              <a:t>3.1</a:t>
            </a:r>
            <a:r>
              <a:rPr lang="zh-CN" altLang="en-US" sz="2400" dirty="0" smtClean="0">
                <a:latin typeface="宋体" pitchFamily="2" charset="-122"/>
                <a:ea typeface="宋体" pitchFamily="2" charset="-122"/>
                <a:cs typeface="宋体" pitchFamily="2" charset="-122"/>
              </a:rPr>
              <a:t>申请办理时限：社会保险行政部门收到工伤认定申请后，应当在</a:t>
            </a:r>
            <a:r>
              <a:rPr lang="zh-CN" altLang="zh-CN" sz="2400" dirty="0" smtClean="0">
                <a:latin typeface="宋体" pitchFamily="2" charset="-122"/>
                <a:ea typeface="宋体" pitchFamily="2" charset="-122"/>
                <a:cs typeface="宋体" pitchFamily="2" charset="-122"/>
              </a:rPr>
              <a:t>15</a:t>
            </a:r>
            <a:r>
              <a:rPr lang="zh-CN" altLang="en-US" sz="2400" dirty="0" smtClean="0">
                <a:latin typeface="宋体" pitchFamily="2" charset="-122"/>
                <a:ea typeface="宋体" pitchFamily="2" charset="-122"/>
                <a:cs typeface="宋体" pitchFamily="2" charset="-122"/>
              </a:rPr>
              <a:t>日内对申请人提交的材料进行审核，材料完整的，作出受理或者不予受理的决定；材料不完整的，应当以书面形式一次性告知申请人需要补正的全部材料。社会保险行政部门收到申请人提交的全部补正材料后，应当在</a:t>
            </a:r>
            <a:r>
              <a:rPr lang="zh-CN" altLang="zh-CN" sz="2400" dirty="0" smtClean="0">
                <a:latin typeface="宋体" pitchFamily="2" charset="-122"/>
                <a:ea typeface="宋体" pitchFamily="2" charset="-122"/>
                <a:cs typeface="宋体" pitchFamily="2" charset="-122"/>
              </a:rPr>
              <a:t>15</a:t>
            </a:r>
            <a:r>
              <a:rPr lang="zh-CN" altLang="en-US" sz="2400" dirty="0" smtClean="0">
                <a:latin typeface="宋体" pitchFamily="2" charset="-122"/>
                <a:ea typeface="宋体" pitchFamily="2" charset="-122"/>
                <a:cs typeface="宋体" pitchFamily="2" charset="-122"/>
              </a:rPr>
              <a:t>日内作出受理或者不予受理的决定。 </a:t>
            </a:r>
            <a:endParaRPr lang="zh-CN" altLang="en-US" sz="2400" dirty="0" smtClean="0">
              <a:latin typeface="宋体" pitchFamily="2" charset="-122"/>
              <a:ea typeface="宋体" pitchFamily="2" charset="-122"/>
              <a:cs typeface="宋体" pitchFamily="2" charset="-122"/>
            </a:endParaRPr>
          </a:p>
          <a:p>
            <a:pPr marL="0" indent="679450">
              <a:lnSpc>
                <a:spcPct val="120000"/>
              </a:lnSpc>
              <a:spcBef>
                <a:spcPts val="1200"/>
              </a:spcBef>
              <a:buNone/>
            </a:pPr>
            <a:r>
              <a:rPr lang="en-US" altLang="zh-CN" sz="2400" dirty="0" smtClean="0">
                <a:latin typeface="宋体" pitchFamily="2" charset="-122"/>
                <a:ea typeface="宋体" pitchFamily="2" charset="-122"/>
                <a:cs typeface="宋体" pitchFamily="2" charset="-122"/>
              </a:rPr>
              <a:t>3.2</a:t>
            </a:r>
            <a:r>
              <a:rPr lang="zh-CN" altLang="en-US" sz="2400" dirty="0" smtClean="0">
                <a:latin typeface="宋体" pitchFamily="2" charset="-122"/>
                <a:ea typeface="宋体" pitchFamily="2" charset="-122"/>
                <a:cs typeface="宋体" pitchFamily="2" charset="-122"/>
              </a:rPr>
              <a:t>认定结论办理时限：社会保险行政部门应当自受理工伤认定申请之日起</a:t>
            </a:r>
            <a:r>
              <a:rPr lang="zh-CN" altLang="zh-CN" sz="2400" dirty="0" smtClean="0">
                <a:latin typeface="宋体" pitchFamily="2" charset="-122"/>
                <a:ea typeface="宋体" pitchFamily="2" charset="-122"/>
                <a:cs typeface="宋体" pitchFamily="2" charset="-122"/>
              </a:rPr>
              <a:t>60</a:t>
            </a:r>
            <a:r>
              <a:rPr lang="zh-CN" altLang="en-US" sz="2400" dirty="0" smtClean="0">
                <a:latin typeface="宋体" pitchFamily="2" charset="-122"/>
                <a:ea typeface="宋体" pitchFamily="2" charset="-122"/>
                <a:cs typeface="宋体" pitchFamily="2" charset="-122"/>
              </a:rPr>
              <a:t>日内作出工伤认定决定，出具</a:t>
            </a:r>
            <a:r>
              <a:rPr lang="zh-CN" altLang="zh-CN" sz="2400" dirty="0" smtClean="0">
                <a:latin typeface="宋体" pitchFamily="2" charset="-122"/>
                <a:ea typeface="宋体" pitchFamily="2" charset="-122"/>
                <a:cs typeface="宋体" pitchFamily="2" charset="-122"/>
              </a:rPr>
              <a:t>《</a:t>
            </a:r>
            <a:r>
              <a:rPr lang="zh-CN" altLang="en-US" sz="2400" dirty="0" smtClean="0">
                <a:latin typeface="宋体" pitchFamily="2" charset="-122"/>
                <a:ea typeface="宋体" pitchFamily="2" charset="-122"/>
                <a:cs typeface="宋体" pitchFamily="2" charset="-122"/>
              </a:rPr>
              <a:t>认定工伤决定书</a:t>
            </a:r>
            <a:r>
              <a:rPr lang="zh-CN" altLang="zh-CN" sz="2400" dirty="0" smtClean="0">
                <a:latin typeface="宋体" pitchFamily="2" charset="-122"/>
                <a:ea typeface="宋体" pitchFamily="2" charset="-122"/>
                <a:cs typeface="宋体" pitchFamily="2" charset="-122"/>
              </a:rPr>
              <a:t>》</a:t>
            </a:r>
            <a:r>
              <a:rPr lang="zh-CN" altLang="en-US" sz="2400" dirty="0" smtClean="0">
                <a:latin typeface="宋体" pitchFamily="2" charset="-122"/>
                <a:ea typeface="宋体" pitchFamily="2" charset="-122"/>
                <a:cs typeface="宋体" pitchFamily="2" charset="-122"/>
              </a:rPr>
              <a:t>或者</a:t>
            </a:r>
            <a:r>
              <a:rPr lang="zh-CN" altLang="zh-CN" sz="2400" dirty="0" smtClean="0">
                <a:latin typeface="宋体" pitchFamily="2" charset="-122"/>
                <a:ea typeface="宋体" pitchFamily="2" charset="-122"/>
                <a:cs typeface="宋体" pitchFamily="2" charset="-122"/>
              </a:rPr>
              <a:t>《</a:t>
            </a:r>
            <a:r>
              <a:rPr lang="zh-CN" altLang="en-US" sz="2400" dirty="0" smtClean="0">
                <a:latin typeface="宋体" pitchFamily="2" charset="-122"/>
                <a:ea typeface="宋体" pitchFamily="2" charset="-122"/>
                <a:cs typeface="宋体" pitchFamily="2" charset="-122"/>
              </a:rPr>
              <a:t>不予认定工伤决定书</a:t>
            </a:r>
            <a:r>
              <a:rPr lang="zh-CN" altLang="zh-CN" sz="2400" dirty="0" smtClean="0">
                <a:latin typeface="宋体" pitchFamily="2" charset="-122"/>
                <a:ea typeface="宋体" pitchFamily="2" charset="-122"/>
                <a:cs typeface="宋体" pitchFamily="2" charset="-122"/>
              </a:rPr>
              <a:t>》</a:t>
            </a:r>
            <a:endParaRPr lang="zh-CN" altLang="zh-CN" dirty="0" smtClean="0">
              <a:latin typeface="宋体" pitchFamily="2" charset="-122"/>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a:xfrm>
            <a:off x="4216400" y="825500"/>
            <a:ext cx="4537075" cy="571500"/>
          </a:xfrm>
        </p:spPr>
        <p:txBody>
          <a:bodyPr/>
          <a:lstStyle/>
          <a:p>
            <a:pPr>
              <a:lnSpc>
                <a:spcPct val="80000"/>
              </a:lnSpc>
            </a:pPr>
            <a:r>
              <a:rPr lang="zh-CN" altLang="en-US" sz="2800" b="1" dirty="0" smtClean="0">
                <a:latin typeface="宋体" pitchFamily="2" charset="-122"/>
                <a:ea typeface="宋体" pitchFamily="2" charset="-122"/>
              </a:rPr>
              <a:t>申请工伤的业务流程图</a:t>
            </a:r>
            <a:endParaRPr lang="zh-CN" altLang="en-US" sz="2800" b="1" dirty="0">
              <a:latin typeface="宋体" pitchFamily="2" charset="-122"/>
              <a:ea typeface="宋体" pitchFamily="2" charset="-122"/>
            </a:endParaRPr>
          </a:p>
        </p:txBody>
      </p:sp>
      <p:sp>
        <p:nvSpPr>
          <p:cNvPr id="4" name="AutoShape 2"/>
          <p:cNvSpPr>
            <a:spLocks noChangeArrowheads="true"/>
          </p:cNvSpPr>
          <p:nvPr/>
        </p:nvSpPr>
        <p:spPr bwMode="auto">
          <a:xfrm>
            <a:off x="1919288" y="2640013"/>
            <a:ext cx="288925" cy="1368425"/>
          </a:xfrm>
          <a:prstGeom prst="flowChartProcess">
            <a:avLst/>
          </a:prstGeom>
          <a:solidFill>
            <a:schemeClr val="accent1"/>
          </a:solidFill>
          <a:ln w="9525">
            <a:solidFill>
              <a:schemeClr val="tx1"/>
            </a:solidFill>
            <a:miter lim="800000"/>
          </a:ln>
        </p:spPr>
        <p:txBody>
          <a:bodyPr anchor="ctr"/>
          <a:lstStyle/>
          <a:p>
            <a:endParaRPr lang="zh-CN" altLang="en-US"/>
          </a:p>
        </p:txBody>
      </p:sp>
      <p:sp>
        <p:nvSpPr>
          <p:cNvPr id="5" name="AutoShape 4"/>
          <p:cNvSpPr>
            <a:spLocks noChangeArrowheads="true"/>
          </p:cNvSpPr>
          <p:nvPr/>
        </p:nvSpPr>
        <p:spPr bwMode="auto">
          <a:xfrm>
            <a:off x="1951011" y="2711450"/>
            <a:ext cx="287337" cy="1198879"/>
          </a:xfrm>
          <a:prstGeom prst="flowChartProcess">
            <a:avLst/>
          </a:prstGeom>
          <a:noFill/>
          <a:ln w="9525">
            <a:noFill/>
            <a:miter lim="800000"/>
          </a:ln>
        </p:spPr>
        <p:txBody>
          <a:bodyPr>
            <a:spAutoFit/>
          </a:bodyPr>
          <a:lstStyle/>
          <a:p>
            <a:pPr algn="ctr"/>
            <a:r>
              <a:rPr lang="zh-CN" altLang="en-US" dirty="0"/>
              <a:t>事故发生</a:t>
            </a:r>
            <a:endParaRPr lang="zh-CN" altLang="en-US" dirty="0"/>
          </a:p>
        </p:txBody>
      </p:sp>
      <p:sp>
        <p:nvSpPr>
          <p:cNvPr id="6" name="AutoShape 5"/>
          <p:cNvSpPr>
            <a:spLocks noChangeArrowheads="true"/>
          </p:cNvSpPr>
          <p:nvPr/>
        </p:nvSpPr>
        <p:spPr bwMode="auto">
          <a:xfrm>
            <a:off x="2640013" y="1490663"/>
            <a:ext cx="1152525" cy="933450"/>
          </a:xfrm>
          <a:prstGeom prst="flowChartProcess">
            <a:avLst/>
          </a:prstGeom>
          <a:solidFill>
            <a:schemeClr val="accent1"/>
          </a:solidFill>
          <a:ln w="9525">
            <a:solidFill>
              <a:schemeClr val="tx1"/>
            </a:solidFill>
            <a:miter lim="800000"/>
          </a:ln>
        </p:spPr>
        <p:txBody>
          <a:bodyPr anchor="ctr"/>
          <a:lstStyle/>
          <a:p>
            <a:endParaRPr lang="zh-CN" altLang="en-US"/>
          </a:p>
        </p:txBody>
      </p:sp>
      <p:sp>
        <p:nvSpPr>
          <p:cNvPr id="7" name="AutoShape 6"/>
          <p:cNvSpPr>
            <a:spLocks noChangeArrowheads="true"/>
          </p:cNvSpPr>
          <p:nvPr/>
        </p:nvSpPr>
        <p:spPr bwMode="auto">
          <a:xfrm>
            <a:off x="2568575" y="4440238"/>
            <a:ext cx="1223963" cy="1008062"/>
          </a:xfrm>
          <a:prstGeom prst="flowChartProcess">
            <a:avLst/>
          </a:prstGeom>
          <a:solidFill>
            <a:schemeClr val="accent1"/>
          </a:solidFill>
          <a:ln w="9525">
            <a:solidFill>
              <a:schemeClr val="tx1"/>
            </a:solidFill>
            <a:miter lim="800000"/>
          </a:ln>
        </p:spPr>
        <p:txBody>
          <a:bodyPr anchor="ctr"/>
          <a:lstStyle/>
          <a:p>
            <a:endParaRPr lang="zh-CN" altLang="en-US"/>
          </a:p>
        </p:txBody>
      </p:sp>
      <p:sp>
        <p:nvSpPr>
          <p:cNvPr id="8" name="Text Box 7"/>
          <p:cNvSpPr txBox="true">
            <a:spLocks noChangeArrowheads="true"/>
          </p:cNvSpPr>
          <p:nvPr/>
        </p:nvSpPr>
        <p:spPr bwMode="auto">
          <a:xfrm>
            <a:off x="2640013" y="1560513"/>
            <a:ext cx="1081087" cy="829945"/>
          </a:xfrm>
          <a:prstGeom prst="rect">
            <a:avLst/>
          </a:prstGeom>
          <a:noFill/>
          <a:ln w="9525">
            <a:noFill/>
            <a:miter lim="800000"/>
          </a:ln>
        </p:spPr>
        <p:txBody>
          <a:bodyPr>
            <a:spAutoFit/>
          </a:bodyPr>
          <a:lstStyle/>
          <a:p>
            <a:r>
              <a:rPr lang="zh-CN" altLang="en-US" sz="1600" dirty="0"/>
              <a:t>用人单位30日内提出申请</a:t>
            </a:r>
            <a:endParaRPr lang="zh-CN" altLang="en-US" sz="1600" dirty="0"/>
          </a:p>
        </p:txBody>
      </p:sp>
      <p:sp>
        <p:nvSpPr>
          <p:cNvPr id="9" name="Text Box 8"/>
          <p:cNvSpPr txBox="true">
            <a:spLocks noChangeArrowheads="true"/>
          </p:cNvSpPr>
          <p:nvPr/>
        </p:nvSpPr>
        <p:spPr bwMode="auto">
          <a:xfrm>
            <a:off x="2568575" y="4513263"/>
            <a:ext cx="1222375" cy="829945"/>
          </a:xfrm>
          <a:prstGeom prst="rect">
            <a:avLst/>
          </a:prstGeom>
          <a:noFill/>
          <a:ln w="9525">
            <a:noFill/>
            <a:miter lim="800000"/>
          </a:ln>
        </p:spPr>
        <p:txBody>
          <a:bodyPr>
            <a:spAutoFit/>
          </a:bodyPr>
          <a:lstStyle/>
          <a:p>
            <a:r>
              <a:rPr lang="zh-CN" altLang="en-US" sz="1600" dirty="0"/>
              <a:t>职工、亲属、工会1年内提出申请</a:t>
            </a:r>
            <a:endParaRPr lang="zh-CN" altLang="en-US" sz="1600" dirty="0"/>
          </a:p>
        </p:txBody>
      </p:sp>
      <p:sp>
        <p:nvSpPr>
          <p:cNvPr id="10" name="AutoShape 9"/>
          <p:cNvSpPr>
            <a:spLocks noChangeArrowheads="true"/>
          </p:cNvSpPr>
          <p:nvPr/>
        </p:nvSpPr>
        <p:spPr bwMode="auto">
          <a:xfrm>
            <a:off x="4298950" y="2640013"/>
            <a:ext cx="288925" cy="1223962"/>
          </a:xfrm>
          <a:prstGeom prst="flowChartProcess">
            <a:avLst/>
          </a:prstGeom>
          <a:solidFill>
            <a:schemeClr val="accent1"/>
          </a:solidFill>
          <a:ln w="9525">
            <a:solidFill>
              <a:schemeClr val="tx1"/>
            </a:solidFill>
            <a:miter lim="800000"/>
          </a:ln>
        </p:spPr>
        <p:txBody>
          <a:bodyPr anchor="ctr"/>
          <a:lstStyle/>
          <a:p>
            <a:endParaRPr lang="zh-CN" altLang="en-US"/>
          </a:p>
        </p:txBody>
      </p:sp>
      <p:sp>
        <p:nvSpPr>
          <p:cNvPr id="11" name="AutoShape 10"/>
          <p:cNvSpPr>
            <a:spLocks noChangeArrowheads="true"/>
          </p:cNvSpPr>
          <p:nvPr/>
        </p:nvSpPr>
        <p:spPr bwMode="auto">
          <a:xfrm>
            <a:off x="5018088" y="2640013"/>
            <a:ext cx="287337" cy="1223962"/>
          </a:xfrm>
          <a:prstGeom prst="flowChartProcess">
            <a:avLst/>
          </a:prstGeom>
          <a:solidFill>
            <a:schemeClr val="accent1"/>
          </a:solidFill>
          <a:ln w="9525">
            <a:solidFill>
              <a:schemeClr val="tx1"/>
            </a:solidFill>
            <a:miter lim="800000"/>
          </a:ln>
        </p:spPr>
        <p:txBody>
          <a:bodyPr anchor="ctr"/>
          <a:lstStyle/>
          <a:p>
            <a:endParaRPr lang="zh-CN" altLang="en-US"/>
          </a:p>
        </p:txBody>
      </p:sp>
      <p:sp>
        <p:nvSpPr>
          <p:cNvPr id="12" name="AutoShape 11"/>
          <p:cNvSpPr>
            <a:spLocks noChangeArrowheads="true"/>
          </p:cNvSpPr>
          <p:nvPr/>
        </p:nvSpPr>
        <p:spPr bwMode="auto">
          <a:xfrm>
            <a:off x="5808663" y="1558925"/>
            <a:ext cx="1296987" cy="360363"/>
          </a:xfrm>
          <a:prstGeom prst="flowChartProcess">
            <a:avLst/>
          </a:prstGeom>
          <a:solidFill>
            <a:schemeClr val="accent1"/>
          </a:solidFill>
          <a:ln w="9525">
            <a:solidFill>
              <a:schemeClr val="tx1"/>
            </a:solidFill>
            <a:miter lim="800000"/>
          </a:ln>
        </p:spPr>
        <p:txBody>
          <a:bodyPr anchor="ctr"/>
          <a:lstStyle/>
          <a:p>
            <a:endParaRPr lang="zh-CN" altLang="en-US"/>
          </a:p>
        </p:txBody>
      </p:sp>
      <p:sp>
        <p:nvSpPr>
          <p:cNvPr id="13" name="AutoShape 12"/>
          <p:cNvSpPr>
            <a:spLocks noChangeArrowheads="true"/>
          </p:cNvSpPr>
          <p:nvPr/>
        </p:nvSpPr>
        <p:spPr bwMode="auto">
          <a:xfrm>
            <a:off x="6102350" y="2994025"/>
            <a:ext cx="720725" cy="360363"/>
          </a:xfrm>
          <a:prstGeom prst="flowChartProcess">
            <a:avLst/>
          </a:prstGeom>
          <a:solidFill>
            <a:schemeClr val="accent1"/>
          </a:solidFill>
          <a:ln w="9525">
            <a:solidFill>
              <a:schemeClr val="tx1"/>
            </a:solidFill>
            <a:miter lim="800000"/>
          </a:ln>
        </p:spPr>
        <p:txBody>
          <a:bodyPr anchor="ctr"/>
          <a:lstStyle/>
          <a:p>
            <a:endParaRPr lang="zh-CN" altLang="en-US"/>
          </a:p>
        </p:txBody>
      </p:sp>
      <p:sp>
        <p:nvSpPr>
          <p:cNvPr id="14" name="AutoShape 13"/>
          <p:cNvSpPr>
            <a:spLocks noChangeArrowheads="true"/>
          </p:cNvSpPr>
          <p:nvPr/>
        </p:nvSpPr>
        <p:spPr bwMode="auto">
          <a:xfrm>
            <a:off x="5880100" y="4583113"/>
            <a:ext cx="1152525" cy="360362"/>
          </a:xfrm>
          <a:prstGeom prst="flowChartProcess">
            <a:avLst/>
          </a:prstGeom>
          <a:solidFill>
            <a:schemeClr val="accent1"/>
          </a:solidFill>
          <a:ln w="9525">
            <a:solidFill>
              <a:schemeClr val="tx1"/>
            </a:solidFill>
            <a:miter lim="800000"/>
          </a:ln>
        </p:spPr>
        <p:txBody>
          <a:bodyPr anchor="ctr"/>
          <a:lstStyle/>
          <a:p>
            <a:endParaRPr lang="zh-CN" altLang="en-US"/>
          </a:p>
        </p:txBody>
      </p:sp>
      <p:sp>
        <p:nvSpPr>
          <p:cNvPr id="15" name="AutoShape 14"/>
          <p:cNvSpPr>
            <a:spLocks noChangeArrowheads="true"/>
          </p:cNvSpPr>
          <p:nvPr/>
        </p:nvSpPr>
        <p:spPr bwMode="auto">
          <a:xfrm>
            <a:off x="9769475" y="2646363"/>
            <a:ext cx="431800" cy="1511300"/>
          </a:xfrm>
          <a:prstGeom prst="flowChartProcess">
            <a:avLst/>
          </a:prstGeom>
          <a:solidFill>
            <a:schemeClr val="accent1"/>
          </a:solidFill>
          <a:ln w="9525">
            <a:solidFill>
              <a:schemeClr val="tx1"/>
            </a:solidFill>
            <a:miter lim="800000"/>
          </a:ln>
        </p:spPr>
        <p:txBody>
          <a:bodyPr anchor="ctr"/>
          <a:lstStyle/>
          <a:p>
            <a:endParaRPr lang="zh-CN" altLang="en-US"/>
          </a:p>
        </p:txBody>
      </p:sp>
      <p:sp>
        <p:nvSpPr>
          <p:cNvPr id="16" name="AutoShape 15"/>
          <p:cNvSpPr>
            <a:spLocks noChangeArrowheads="true"/>
          </p:cNvSpPr>
          <p:nvPr/>
        </p:nvSpPr>
        <p:spPr bwMode="auto">
          <a:xfrm>
            <a:off x="7319963" y="3359150"/>
            <a:ext cx="933450" cy="360363"/>
          </a:xfrm>
          <a:prstGeom prst="flowChartProcess">
            <a:avLst/>
          </a:prstGeom>
          <a:solidFill>
            <a:schemeClr val="accent1"/>
          </a:solidFill>
          <a:ln w="9525">
            <a:solidFill>
              <a:schemeClr val="tx1"/>
            </a:solidFill>
            <a:miter lim="800000"/>
          </a:ln>
        </p:spPr>
        <p:txBody>
          <a:bodyPr wrap="none" anchor="ctr"/>
          <a:lstStyle/>
          <a:p>
            <a:pPr algn="ctr"/>
            <a:endParaRPr lang="zh-CN" altLang="en-US"/>
          </a:p>
        </p:txBody>
      </p:sp>
      <p:sp>
        <p:nvSpPr>
          <p:cNvPr id="17" name="AutoShape 16"/>
          <p:cNvSpPr>
            <a:spLocks noChangeArrowheads="true"/>
          </p:cNvSpPr>
          <p:nvPr/>
        </p:nvSpPr>
        <p:spPr bwMode="auto">
          <a:xfrm>
            <a:off x="7319963" y="5160963"/>
            <a:ext cx="865187" cy="360362"/>
          </a:xfrm>
          <a:prstGeom prst="flowChartProcess">
            <a:avLst/>
          </a:prstGeom>
          <a:solidFill>
            <a:schemeClr val="accent1"/>
          </a:solidFill>
          <a:ln w="9525">
            <a:solidFill>
              <a:schemeClr val="tx1"/>
            </a:solidFill>
            <a:miter lim="800000"/>
          </a:ln>
        </p:spPr>
        <p:txBody>
          <a:bodyPr anchor="ctr"/>
          <a:lstStyle/>
          <a:p>
            <a:endParaRPr lang="zh-CN" altLang="en-US"/>
          </a:p>
        </p:txBody>
      </p:sp>
      <p:sp>
        <p:nvSpPr>
          <p:cNvPr id="18" name="AutoShape 17"/>
          <p:cNvSpPr>
            <a:spLocks noChangeArrowheads="true"/>
          </p:cNvSpPr>
          <p:nvPr/>
        </p:nvSpPr>
        <p:spPr bwMode="auto">
          <a:xfrm>
            <a:off x="8759825" y="2644775"/>
            <a:ext cx="431800" cy="1512888"/>
          </a:xfrm>
          <a:prstGeom prst="flowChartProcess">
            <a:avLst/>
          </a:prstGeom>
          <a:solidFill>
            <a:schemeClr val="accent1"/>
          </a:solidFill>
          <a:ln w="9525">
            <a:solidFill>
              <a:schemeClr val="tx1"/>
            </a:solidFill>
            <a:miter lim="800000"/>
          </a:ln>
        </p:spPr>
        <p:txBody>
          <a:bodyPr anchor="ctr"/>
          <a:lstStyle/>
          <a:p>
            <a:endParaRPr lang="zh-CN" altLang="en-US"/>
          </a:p>
        </p:txBody>
      </p:sp>
      <p:sp>
        <p:nvSpPr>
          <p:cNvPr id="19" name="Text Box 18"/>
          <p:cNvSpPr txBox="true">
            <a:spLocks noChangeArrowheads="true"/>
          </p:cNvSpPr>
          <p:nvPr/>
        </p:nvSpPr>
        <p:spPr bwMode="auto">
          <a:xfrm>
            <a:off x="4225925" y="2695575"/>
            <a:ext cx="309563" cy="1198880"/>
          </a:xfrm>
          <a:prstGeom prst="rect">
            <a:avLst/>
          </a:prstGeom>
          <a:noFill/>
          <a:ln w="9525">
            <a:noFill/>
            <a:miter lim="800000"/>
          </a:ln>
        </p:spPr>
        <p:txBody>
          <a:bodyPr>
            <a:spAutoFit/>
          </a:bodyPr>
          <a:lstStyle/>
          <a:p>
            <a:r>
              <a:rPr lang="zh-CN" altLang="en-US" dirty="0"/>
              <a:t>提交材料</a:t>
            </a:r>
            <a:endParaRPr lang="zh-CN" altLang="en-US" dirty="0"/>
          </a:p>
        </p:txBody>
      </p:sp>
      <p:sp>
        <p:nvSpPr>
          <p:cNvPr id="20" name="Text Box 19"/>
          <p:cNvSpPr txBox="true">
            <a:spLocks noChangeArrowheads="true"/>
          </p:cNvSpPr>
          <p:nvPr/>
        </p:nvSpPr>
        <p:spPr bwMode="auto">
          <a:xfrm>
            <a:off x="4940300" y="2613025"/>
            <a:ext cx="311150" cy="1198880"/>
          </a:xfrm>
          <a:prstGeom prst="rect">
            <a:avLst/>
          </a:prstGeom>
          <a:noFill/>
          <a:ln w="9525">
            <a:noFill/>
            <a:miter lim="800000"/>
          </a:ln>
        </p:spPr>
        <p:txBody>
          <a:bodyPr>
            <a:spAutoFit/>
          </a:bodyPr>
          <a:lstStyle/>
          <a:p>
            <a:r>
              <a:rPr lang="zh-CN" altLang="en-US" dirty="0"/>
              <a:t>受理审查</a:t>
            </a:r>
            <a:endParaRPr lang="zh-CN" altLang="en-US" dirty="0"/>
          </a:p>
        </p:txBody>
      </p:sp>
      <p:sp>
        <p:nvSpPr>
          <p:cNvPr id="21" name="Text Box 20"/>
          <p:cNvSpPr txBox="true">
            <a:spLocks noChangeArrowheads="true"/>
          </p:cNvSpPr>
          <p:nvPr/>
        </p:nvSpPr>
        <p:spPr bwMode="auto">
          <a:xfrm>
            <a:off x="5886450" y="4597400"/>
            <a:ext cx="1651000" cy="368300"/>
          </a:xfrm>
          <a:prstGeom prst="rect">
            <a:avLst/>
          </a:prstGeom>
          <a:noFill/>
          <a:ln w="9525">
            <a:noFill/>
            <a:miter lim="800000"/>
          </a:ln>
        </p:spPr>
        <p:txBody>
          <a:bodyPr>
            <a:spAutoFit/>
          </a:bodyPr>
          <a:lstStyle/>
          <a:p>
            <a:r>
              <a:rPr lang="zh-CN" altLang="en-US" dirty="0"/>
              <a:t>材料完整</a:t>
            </a:r>
            <a:endParaRPr lang="zh-CN" altLang="en-US" dirty="0"/>
          </a:p>
        </p:txBody>
      </p:sp>
      <p:sp>
        <p:nvSpPr>
          <p:cNvPr id="22" name="Text Box 21"/>
          <p:cNvSpPr txBox="true">
            <a:spLocks noChangeArrowheads="true"/>
          </p:cNvSpPr>
          <p:nvPr/>
        </p:nvSpPr>
        <p:spPr bwMode="auto">
          <a:xfrm>
            <a:off x="5781675" y="1579563"/>
            <a:ext cx="1539875" cy="368300"/>
          </a:xfrm>
          <a:prstGeom prst="rect">
            <a:avLst/>
          </a:prstGeom>
          <a:noFill/>
          <a:ln w="9525">
            <a:noFill/>
            <a:miter lim="800000"/>
          </a:ln>
        </p:spPr>
        <p:txBody>
          <a:bodyPr>
            <a:spAutoFit/>
          </a:bodyPr>
          <a:lstStyle/>
          <a:p>
            <a:r>
              <a:rPr lang="zh-CN" altLang="en-US" dirty="0"/>
              <a:t>材料不完整</a:t>
            </a:r>
            <a:endParaRPr lang="zh-CN" altLang="en-US" dirty="0"/>
          </a:p>
        </p:txBody>
      </p:sp>
      <p:sp>
        <p:nvSpPr>
          <p:cNvPr id="23" name="Text Box 22"/>
          <p:cNvSpPr txBox="true">
            <a:spLocks noChangeArrowheads="true"/>
          </p:cNvSpPr>
          <p:nvPr/>
        </p:nvSpPr>
        <p:spPr bwMode="auto">
          <a:xfrm>
            <a:off x="6153150" y="2943225"/>
            <a:ext cx="663575" cy="368300"/>
          </a:xfrm>
          <a:prstGeom prst="rect">
            <a:avLst/>
          </a:prstGeom>
          <a:noFill/>
          <a:ln w="9525">
            <a:noFill/>
            <a:miter lim="800000"/>
          </a:ln>
        </p:spPr>
        <p:txBody>
          <a:bodyPr>
            <a:spAutoFit/>
          </a:bodyPr>
          <a:lstStyle/>
          <a:p>
            <a:r>
              <a:rPr lang="zh-CN" altLang="en-US" dirty="0"/>
              <a:t>补正</a:t>
            </a:r>
            <a:endParaRPr lang="zh-CN" altLang="en-US" dirty="0"/>
          </a:p>
        </p:txBody>
      </p:sp>
      <p:sp>
        <p:nvSpPr>
          <p:cNvPr id="24" name="Text Box 23"/>
          <p:cNvSpPr txBox="true">
            <a:spLocks noChangeArrowheads="true"/>
          </p:cNvSpPr>
          <p:nvPr/>
        </p:nvSpPr>
        <p:spPr bwMode="auto">
          <a:xfrm>
            <a:off x="7331075" y="3346450"/>
            <a:ext cx="998538" cy="368300"/>
          </a:xfrm>
          <a:prstGeom prst="rect">
            <a:avLst/>
          </a:prstGeom>
          <a:noFill/>
          <a:ln w="9525">
            <a:noFill/>
            <a:miter lim="800000"/>
          </a:ln>
        </p:spPr>
        <p:txBody>
          <a:bodyPr>
            <a:spAutoFit/>
          </a:bodyPr>
          <a:lstStyle/>
          <a:p>
            <a:pPr algn="ctr"/>
            <a:r>
              <a:rPr lang="zh-CN" altLang="en-US" dirty="0"/>
              <a:t>受理</a:t>
            </a:r>
            <a:endParaRPr lang="zh-CN" altLang="en-US" dirty="0"/>
          </a:p>
        </p:txBody>
      </p:sp>
      <p:sp>
        <p:nvSpPr>
          <p:cNvPr id="25" name="Text Box 24"/>
          <p:cNvSpPr txBox="true">
            <a:spLocks noChangeArrowheads="true"/>
          </p:cNvSpPr>
          <p:nvPr/>
        </p:nvSpPr>
        <p:spPr bwMode="auto">
          <a:xfrm>
            <a:off x="7321550" y="5160963"/>
            <a:ext cx="1008063" cy="368300"/>
          </a:xfrm>
          <a:prstGeom prst="rect">
            <a:avLst/>
          </a:prstGeom>
          <a:noFill/>
          <a:ln w="9525">
            <a:noFill/>
            <a:miter lim="800000"/>
          </a:ln>
        </p:spPr>
        <p:txBody>
          <a:bodyPr>
            <a:spAutoFit/>
          </a:bodyPr>
          <a:lstStyle/>
          <a:p>
            <a:r>
              <a:rPr lang="zh-CN" altLang="en-US" dirty="0"/>
              <a:t>不受理</a:t>
            </a:r>
            <a:endParaRPr lang="zh-CN" altLang="en-US" dirty="0"/>
          </a:p>
        </p:txBody>
      </p:sp>
      <p:sp>
        <p:nvSpPr>
          <p:cNvPr id="26" name="Text Box 25"/>
          <p:cNvSpPr txBox="true">
            <a:spLocks noChangeArrowheads="true"/>
          </p:cNvSpPr>
          <p:nvPr/>
        </p:nvSpPr>
        <p:spPr bwMode="auto">
          <a:xfrm>
            <a:off x="8759825" y="2789238"/>
            <a:ext cx="420688" cy="1198880"/>
          </a:xfrm>
          <a:prstGeom prst="rect">
            <a:avLst/>
          </a:prstGeom>
          <a:noFill/>
          <a:ln w="9525">
            <a:noFill/>
            <a:miter lim="800000"/>
          </a:ln>
        </p:spPr>
        <p:txBody>
          <a:bodyPr>
            <a:spAutoFit/>
          </a:bodyPr>
          <a:lstStyle/>
          <a:p>
            <a:r>
              <a:rPr lang="zh-CN" altLang="en-US" dirty="0"/>
              <a:t>调查核实</a:t>
            </a:r>
            <a:endParaRPr lang="zh-CN" altLang="en-US" dirty="0"/>
          </a:p>
        </p:txBody>
      </p:sp>
      <p:sp>
        <p:nvSpPr>
          <p:cNvPr id="27" name="Text Box 26"/>
          <p:cNvSpPr txBox="true">
            <a:spLocks noChangeArrowheads="true"/>
          </p:cNvSpPr>
          <p:nvPr/>
        </p:nvSpPr>
        <p:spPr bwMode="auto">
          <a:xfrm>
            <a:off x="9775825" y="2776538"/>
            <a:ext cx="352425" cy="1198880"/>
          </a:xfrm>
          <a:prstGeom prst="rect">
            <a:avLst/>
          </a:prstGeom>
          <a:noFill/>
          <a:ln w="9525">
            <a:noFill/>
            <a:miter lim="800000"/>
          </a:ln>
        </p:spPr>
        <p:txBody>
          <a:bodyPr>
            <a:spAutoFit/>
          </a:bodyPr>
          <a:lstStyle/>
          <a:p>
            <a:r>
              <a:rPr lang="zh-CN" altLang="en-US" dirty="0"/>
              <a:t>作出决定</a:t>
            </a:r>
            <a:endParaRPr lang="zh-CN" altLang="en-US" dirty="0"/>
          </a:p>
        </p:txBody>
      </p:sp>
      <p:sp>
        <p:nvSpPr>
          <p:cNvPr id="28" name="Line 27"/>
          <p:cNvSpPr>
            <a:spLocks noChangeShapeType="true"/>
          </p:cNvSpPr>
          <p:nvPr/>
        </p:nvSpPr>
        <p:spPr bwMode="auto">
          <a:xfrm>
            <a:off x="2208213" y="3287713"/>
            <a:ext cx="215900" cy="1587"/>
          </a:xfrm>
          <a:prstGeom prst="line">
            <a:avLst/>
          </a:prstGeom>
          <a:noFill/>
          <a:ln w="9525">
            <a:solidFill>
              <a:schemeClr val="tx1"/>
            </a:solidFill>
            <a:round/>
          </a:ln>
        </p:spPr>
        <p:txBody>
          <a:bodyPr/>
          <a:lstStyle/>
          <a:p>
            <a:endParaRPr lang="zh-CN" altLang="en-US"/>
          </a:p>
        </p:txBody>
      </p:sp>
      <p:sp>
        <p:nvSpPr>
          <p:cNvPr id="29" name="Line 28"/>
          <p:cNvSpPr>
            <a:spLocks noChangeShapeType="true"/>
          </p:cNvSpPr>
          <p:nvPr/>
        </p:nvSpPr>
        <p:spPr bwMode="auto">
          <a:xfrm>
            <a:off x="2424113" y="1920875"/>
            <a:ext cx="0" cy="3024188"/>
          </a:xfrm>
          <a:prstGeom prst="line">
            <a:avLst/>
          </a:prstGeom>
          <a:noFill/>
          <a:ln w="9525">
            <a:solidFill>
              <a:schemeClr val="tx1"/>
            </a:solidFill>
            <a:round/>
          </a:ln>
        </p:spPr>
        <p:txBody>
          <a:bodyPr/>
          <a:lstStyle/>
          <a:p>
            <a:endParaRPr lang="zh-CN" altLang="en-US"/>
          </a:p>
        </p:txBody>
      </p:sp>
      <p:sp>
        <p:nvSpPr>
          <p:cNvPr id="30" name="箭头 325"/>
          <p:cNvSpPr>
            <a:spLocks noChangeShapeType="true"/>
          </p:cNvSpPr>
          <p:nvPr/>
        </p:nvSpPr>
        <p:spPr bwMode="auto">
          <a:xfrm>
            <a:off x="2424113" y="1919288"/>
            <a:ext cx="215900" cy="1587"/>
          </a:xfrm>
          <a:prstGeom prst="line">
            <a:avLst/>
          </a:prstGeom>
          <a:noFill/>
          <a:ln w="9525">
            <a:solidFill>
              <a:schemeClr val="tx1"/>
            </a:solidFill>
            <a:round/>
            <a:tailEnd type="triangle" w="med" len="med"/>
          </a:ln>
        </p:spPr>
        <p:txBody>
          <a:bodyPr/>
          <a:lstStyle/>
          <a:p>
            <a:endParaRPr lang="zh-CN" altLang="en-US"/>
          </a:p>
        </p:txBody>
      </p:sp>
      <p:sp>
        <p:nvSpPr>
          <p:cNvPr id="31" name="箭头 326"/>
          <p:cNvSpPr>
            <a:spLocks noChangeShapeType="true"/>
          </p:cNvSpPr>
          <p:nvPr/>
        </p:nvSpPr>
        <p:spPr bwMode="auto">
          <a:xfrm>
            <a:off x="2424113" y="4943475"/>
            <a:ext cx="144462" cy="0"/>
          </a:xfrm>
          <a:prstGeom prst="line">
            <a:avLst/>
          </a:prstGeom>
          <a:noFill/>
          <a:ln w="9525">
            <a:solidFill>
              <a:schemeClr val="tx1"/>
            </a:solidFill>
            <a:round/>
            <a:tailEnd type="triangle" w="med" len="med"/>
          </a:ln>
        </p:spPr>
        <p:txBody>
          <a:bodyPr/>
          <a:lstStyle/>
          <a:p>
            <a:endParaRPr lang="zh-CN" altLang="en-US"/>
          </a:p>
        </p:txBody>
      </p:sp>
      <p:sp>
        <p:nvSpPr>
          <p:cNvPr id="32" name="Line 31"/>
          <p:cNvSpPr>
            <a:spLocks noChangeShapeType="true"/>
          </p:cNvSpPr>
          <p:nvPr/>
        </p:nvSpPr>
        <p:spPr bwMode="auto">
          <a:xfrm flipH="true">
            <a:off x="3937000" y="1920875"/>
            <a:ext cx="0" cy="3024188"/>
          </a:xfrm>
          <a:prstGeom prst="line">
            <a:avLst/>
          </a:prstGeom>
          <a:noFill/>
          <a:ln w="9525">
            <a:solidFill>
              <a:schemeClr val="tx1"/>
            </a:solidFill>
            <a:round/>
          </a:ln>
        </p:spPr>
        <p:txBody>
          <a:bodyPr/>
          <a:lstStyle/>
          <a:p>
            <a:endParaRPr lang="zh-CN" altLang="en-US"/>
          </a:p>
        </p:txBody>
      </p:sp>
      <p:sp>
        <p:nvSpPr>
          <p:cNvPr id="33" name="Line 32"/>
          <p:cNvSpPr>
            <a:spLocks noChangeShapeType="true"/>
          </p:cNvSpPr>
          <p:nvPr/>
        </p:nvSpPr>
        <p:spPr bwMode="auto">
          <a:xfrm>
            <a:off x="3792538" y="1919288"/>
            <a:ext cx="144462" cy="1587"/>
          </a:xfrm>
          <a:prstGeom prst="line">
            <a:avLst/>
          </a:prstGeom>
          <a:noFill/>
          <a:ln w="9525">
            <a:solidFill>
              <a:schemeClr val="tx1"/>
            </a:solidFill>
            <a:round/>
          </a:ln>
        </p:spPr>
        <p:txBody>
          <a:bodyPr/>
          <a:lstStyle/>
          <a:p>
            <a:endParaRPr lang="zh-CN" altLang="en-US"/>
          </a:p>
        </p:txBody>
      </p:sp>
      <p:sp>
        <p:nvSpPr>
          <p:cNvPr id="34" name="Line 33"/>
          <p:cNvSpPr>
            <a:spLocks noChangeShapeType="true"/>
          </p:cNvSpPr>
          <p:nvPr/>
        </p:nvSpPr>
        <p:spPr bwMode="auto">
          <a:xfrm>
            <a:off x="3792538" y="4943475"/>
            <a:ext cx="144462" cy="1588"/>
          </a:xfrm>
          <a:prstGeom prst="line">
            <a:avLst/>
          </a:prstGeom>
          <a:noFill/>
          <a:ln w="9525">
            <a:solidFill>
              <a:schemeClr val="tx1"/>
            </a:solidFill>
            <a:round/>
          </a:ln>
        </p:spPr>
        <p:txBody>
          <a:bodyPr/>
          <a:lstStyle/>
          <a:p>
            <a:endParaRPr lang="zh-CN" altLang="en-US"/>
          </a:p>
        </p:txBody>
      </p:sp>
      <p:sp>
        <p:nvSpPr>
          <p:cNvPr id="35" name="箭头 330"/>
          <p:cNvSpPr>
            <a:spLocks noChangeShapeType="true"/>
          </p:cNvSpPr>
          <p:nvPr/>
        </p:nvSpPr>
        <p:spPr bwMode="auto">
          <a:xfrm>
            <a:off x="3937000" y="3287713"/>
            <a:ext cx="358775" cy="1587"/>
          </a:xfrm>
          <a:prstGeom prst="line">
            <a:avLst/>
          </a:prstGeom>
          <a:noFill/>
          <a:ln w="9525">
            <a:solidFill>
              <a:schemeClr val="tx1"/>
            </a:solidFill>
            <a:round/>
            <a:tailEnd type="triangle" w="med" len="med"/>
          </a:ln>
        </p:spPr>
        <p:txBody>
          <a:bodyPr/>
          <a:lstStyle/>
          <a:p>
            <a:endParaRPr lang="zh-CN" altLang="en-US"/>
          </a:p>
        </p:txBody>
      </p:sp>
      <p:sp>
        <p:nvSpPr>
          <p:cNvPr id="36" name="箭头 330"/>
          <p:cNvSpPr>
            <a:spLocks noChangeShapeType="true"/>
          </p:cNvSpPr>
          <p:nvPr/>
        </p:nvSpPr>
        <p:spPr bwMode="auto">
          <a:xfrm>
            <a:off x="4637088" y="3271838"/>
            <a:ext cx="360362" cy="0"/>
          </a:xfrm>
          <a:prstGeom prst="line">
            <a:avLst/>
          </a:prstGeom>
          <a:noFill/>
          <a:ln w="9525">
            <a:solidFill>
              <a:schemeClr val="tx1"/>
            </a:solidFill>
            <a:round/>
            <a:tailEnd type="triangle" w="med" len="med"/>
          </a:ln>
        </p:spPr>
        <p:txBody>
          <a:bodyPr/>
          <a:lstStyle/>
          <a:p>
            <a:endParaRPr lang="zh-CN" altLang="en-US"/>
          </a:p>
        </p:txBody>
      </p:sp>
      <p:sp>
        <p:nvSpPr>
          <p:cNvPr id="37" name="Line 36"/>
          <p:cNvSpPr>
            <a:spLocks noChangeShapeType="true"/>
          </p:cNvSpPr>
          <p:nvPr/>
        </p:nvSpPr>
        <p:spPr bwMode="auto">
          <a:xfrm flipH="true">
            <a:off x="5570538" y="1762125"/>
            <a:ext cx="0" cy="3022600"/>
          </a:xfrm>
          <a:prstGeom prst="line">
            <a:avLst/>
          </a:prstGeom>
          <a:noFill/>
          <a:ln w="9525">
            <a:solidFill>
              <a:schemeClr val="tx1"/>
            </a:solidFill>
            <a:round/>
          </a:ln>
        </p:spPr>
        <p:txBody>
          <a:bodyPr/>
          <a:lstStyle/>
          <a:p>
            <a:endParaRPr lang="zh-CN" altLang="en-US"/>
          </a:p>
        </p:txBody>
      </p:sp>
      <p:sp>
        <p:nvSpPr>
          <p:cNvPr id="38" name="箭头 333"/>
          <p:cNvSpPr>
            <a:spLocks noChangeShapeType="true"/>
          </p:cNvSpPr>
          <p:nvPr/>
        </p:nvSpPr>
        <p:spPr bwMode="auto">
          <a:xfrm>
            <a:off x="5375275" y="3287713"/>
            <a:ext cx="215900" cy="1587"/>
          </a:xfrm>
          <a:prstGeom prst="line">
            <a:avLst/>
          </a:prstGeom>
          <a:noFill/>
          <a:ln w="9525">
            <a:solidFill>
              <a:schemeClr val="tx1"/>
            </a:solidFill>
            <a:round/>
            <a:tailEnd type="triangle" w="med" len="med"/>
          </a:ln>
        </p:spPr>
        <p:txBody>
          <a:bodyPr/>
          <a:lstStyle/>
          <a:p>
            <a:endParaRPr lang="zh-CN" altLang="en-US"/>
          </a:p>
        </p:txBody>
      </p:sp>
      <p:sp>
        <p:nvSpPr>
          <p:cNvPr id="39" name="箭头 333"/>
          <p:cNvSpPr>
            <a:spLocks noChangeShapeType="true"/>
          </p:cNvSpPr>
          <p:nvPr/>
        </p:nvSpPr>
        <p:spPr bwMode="auto">
          <a:xfrm>
            <a:off x="5592763" y="4800600"/>
            <a:ext cx="215900" cy="0"/>
          </a:xfrm>
          <a:prstGeom prst="line">
            <a:avLst/>
          </a:prstGeom>
          <a:noFill/>
          <a:ln w="9525">
            <a:solidFill>
              <a:schemeClr val="tx1"/>
            </a:solidFill>
            <a:round/>
            <a:tailEnd type="triangle" w="med" len="med"/>
          </a:ln>
        </p:spPr>
        <p:txBody>
          <a:bodyPr/>
          <a:lstStyle/>
          <a:p>
            <a:endParaRPr lang="zh-CN" altLang="en-US"/>
          </a:p>
        </p:txBody>
      </p:sp>
      <p:sp>
        <p:nvSpPr>
          <p:cNvPr id="40" name="箭头 333"/>
          <p:cNvSpPr>
            <a:spLocks noChangeShapeType="true"/>
          </p:cNvSpPr>
          <p:nvPr/>
        </p:nvSpPr>
        <p:spPr bwMode="auto">
          <a:xfrm>
            <a:off x="5591175" y="1774825"/>
            <a:ext cx="215900" cy="1588"/>
          </a:xfrm>
          <a:prstGeom prst="line">
            <a:avLst/>
          </a:prstGeom>
          <a:noFill/>
          <a:ln w="9525">
            <a:solidFill>
              <a:schemeClr val="tx1"/>
            </a:solidFill>
            <a:round/>
            <a:tailEnd type="triangle" w="med" len="med"/>
          </a:ln>
        </p:spPr>
        <p:txBody>
          <a:bodyPr/>
          <a:lstStyle/>
          <a:p>
            <a:endParaRPr lang="zh-CN" altLang="en-US"/>
          </a:p>
        </p:txBody>
      </p:sp>
      <p:sp>
        <p:nvSpPr>
          <p:cNvPr id="41" name="箭头 336"/>
          <p:cNvSpPr>
            <a:spLocks noChangeShapeType="true"/>
          </p:cNvSpPr>
          <p:nvPr/>
        </p:nvSpPr>
        <p:spPr bwMode="auto">
          <a:xfrm>
            <a:off x="6456363" y="1919288"/>
            <a:ext cx="1587" cy="1008062"/>
          </a:xfrm>
          <a:prstGeom prst="line">
            <a:avLst/>
          </a:prstGeom>
          <a:noFill/>
          <a:ln w="9525">
            <a:solidFill>
              <a:schemeClr val="tx1"/>
            </a:solidFill>
            <a:round/>
            <a:tailEnd type="triangle" w="med" len="med"/>
          </a:ln>
        </p:spPr>
        <p:txBody>
          <a:bodyPr/>
          <a:lstStyle/>
          <a:p>
            <a:endParaRPr lang="zh-CN" altLang="en-US"/>
          </a:p>
        </p:txBody>
      </p:sp>
      <p:sp>
        <p:nvSpPr>
          <p:cNvPr id="42" name="箭头 336"/>
          <p:cNvSpPr>
            <a:spLocks noChangeShapeType="true"/>
          </p:cNvSpPr>
          <p:nvPr/>
        </p:nvSpPr>
        <p:spPr bwMode="auto">
          <a:xfrm>
            <a:off x="6440488" y="3409950"/>
            <a:ext cx="0" cy="1008063"/>
          </a:xfrm>
          <a:prstGeom prst="line">
            <a:avLst/>
          </a:prstGeom>
          <a:noFill/>
          <a:ln w="9525">
            <a:solidFill>
              <a:schemeClr val="tx1"/>
            </a:solidFill>
            <a:round/>
            <a:tailEnd type="triangle" w="med" len="med"/>
          </a:ln>
        </p:spPr>
        <p:txBody>
          <a:bodyPr/>
          <a:lstStyle/>
          <a:p>
            <a:endParaRPr lang="zh-CN" altLang="en-US"/>
          </a:p>
        </p:txBody>
      </p:sp>
      <p:sp>
        <p:nvSpPr>
          <p:cNvPr id="43" name="箭头 330"/>
          <p:cNvSpPr>
            <a:spLocks noChangeShapeType="true"/>
          </p:cNvSpPr>
          <p:nvPr/>
        </p:nvSpPr>
        <p:spPr bwMode="auto">
          <a:xfrm>
            <a:off x="7032625" y="4727575"/>
            <a:ext cx="720725" cy="1588"/>
          </a:xfrm>
          <a:prstGeom prst="line">
            <a:avLst/>
          </a:prstGeom>
          <a:noFill/>
          <a:ln w="9525">
            <a:solidFill>
              <a:schemeClr val="tx1"/>
            </a:solidFill>
            <a:round/>
            <a:tailEnd type="triangle" w="med" len="med"/>
          </a:ln>
        </p:spPr>
        <p:txBody>
          <a:bodyPr/>
          <a:lstStyle/>
          <a:p>
            <a:endParaRPr lang="zh-CN" altLang="en-US"/>
          </a:p>
        </p:txBody>
      </p:sp>
      <p:cxnSp>
        <p:nvCxnSpPr>
          <p:cNvPr id="44" name="AutoShape 43"/>
          <p:cNvCxnSpPr>
            <a:cxnSpLocks noChangeShapeType="true"/>
          </p:cNvCxnSpPr>
          <p:nvPr/>
        </p:nvCxnSpPr>
        <p:spPr bwMode="auto">
          <a:xfrm>
            <a:off x="7753350" y="3792538"/>
            <a:ext cx="0" cy="1295400"/>
          </a:xfrm>
          <a:prstGeom prst="straightConnector1">
            <a:avLst/>
          </a:prstGeom>
          <a:noFill/>
          <a:ln w="9525">
            <a:solidFill>
              <a:schemeClr val="tx1"/>
            </a:solidFill>
            <a:round/>
            <a:headEnd type="triangle" w="med" len="med"/>
            <a:tailEnd type="triangle" w="med" len="med"/>
          </a:ln>
        </p:spPr>
      </p:cxnSp>
      <p:sp>
        <p:nvSpPr>
          <p:cNvPr id="45" name="箭头 330"/>
          <p:cNvSpPr>
            <a:spLocks noChangeShapeType="true"/>
          </p:cNvSpPr>
          <p:nvPr/>
        </p:nvSpPr>
        <p:spPr bwMode="auto">
          <a:xfrm>
            <a:off x="8351838" y="3541713"/>
            <a:ext cx="360362" cy="1587"/>
          </a:xfrm>
          <a:prstGeom prst="line">
            <a:avLst/>
          </a:prstGeom>
          <a:noFill/>
          <a:ln w="9525">
            <a:solidFill>
              <a:schemeClr val="tx1"/>
            </a:solidFill>
            <a:round/>
            <a:tailEnd type="triangle" w="med" len="med"/>
          </a:ln>
        </p:spPr>
        <p:txBody>
          <a:bodyPr/>
          <a:lstStyle/>
          <a:p>
            <a:endParaRPr lang="zh-CN" altLang="en-US"/>
          </a:p>
        </p:txBody>
      </p:sp>
      <p:sp>
        <p:nvSpPr>
          <p:cNvPr id="46" name="箭头 330"/>
          <p:cNvSpPr>
            <a:spLocks noChangeShapeType="true"/>
          </p:cNvSpPr>
          <p:nvPr/>
        </p:nvSpPr>
        <p:spPr bwMode="auto">
          <a:xfrm>
            <a:off x="9340850" y="3525838"/>
            <a:ext cx="358775" cy="0"/>
          </a:xfrm>
          <a:prstGeom prst="line">
            <a:avLst/>
          </a:prstGeom>
          <a:noFill/>
          <a:ln w="9525">
            <a:solidFill>
              <a:schemeClr val="tx1"/>
            </a:solidFill>
            <a:round/>
            <a:tailEnd type="triangle" w="med" len="med"/>
          </a:ln>
        </p:spPr>
        <p:txBody>
          <a:bodyPr/>
          <a:lstStyle/>
          <a:p>
            <a:endParaRPr lang="zh-CN" altLang="en-US"/>
          </a:p>
        </p:txBody>
      </p:sp>
      <p:sp>
        <p:nvSpPr>
          <p:cNvPr id="47" name="Line 46"/>
          <p:cNvSpPr>
            <a:spLocks noChangeShapeType="true"/>
          </p:cNvSpPr>
          <p:nvPr/>
        </p:nvSpPr>
        <p:spPr bwMode="auto">
          <a:xfrm>
            <a:off x="5016500" y="6021388"/>
            <a:ext cx="5400675" cy="1587"/>
          </a:xfrm>
          <a:prstGeom prst="line">
            <a:avLst/>
          </a:prstGeom>
          <a:noFill/>
          <a:ln w="9525">
            <a:solidFill>
              <a:schemeClr val="tx1"/>
            </a:solidFill>
            <a:round/>
          </a:ln>
        </p:spPr>
        <p:txBody>
          <a:bodyPr/>
          <a:lstStyle/>
          <a:p>
            <a:endParaRPr lang="zh-CN" altLang="en-US"/>
          </a:p>
        </p:txBody>
      </p:sp>
      <p:sp>
        <p:nvSpPr>
          <p:cNvPr id="48" name="Line 47"/>
          <p:cNvSpPr>
            <a:spLocks noChangeShapeType="true"/>
          </p:cNvSpPr>
          <p:nvPr/>
        </p:nvSpPr>
        <p:spPr bwMode="auto">
          <a:xfrm>
            <a:off x="7824788" y="6021388"/>
            <a:ext cx="0" cy="360362"/>
          </a:xfrm>
          <a:prstGeom prst="line">
            <a:avLst/>
          </a:prstGeom>
          <a:noFill/>
          <a:ln w="9525">
            <a:solidFill>
              <a:schemeClr val="tx1"/>
            </a:solidFill>
            <a:round/>
          </a:ln>
        </p:spPr>
        <p:txBody>
          <a:bodyPr/>
          <a:lstStyle/>
          <a:p>
            <a:endParaRPr lang="zh-CN" altLang="en-US"/>
          </a:p>
        </p:txBody>
      </p:sp>
      <p:sp>
        <p:nvSpPr>
          <p:cNvPr id="49" name="Text Box 48"/>
          <p:cNvSpPr txBox="true">
            <a:spLocks noChangeArrowheads="true"/>
          </p:cNvSpPr>
          <p:nvPr/>
        </p:nvSpPr>
        <p:spPr bwMode="auto">
          <a:xfrm>
            <a:off x="6573838" y="6113463"/>
            <a:ext cx="744537" cy="368300"/>
          </a:xfrm>
          <a:prstGeom prst="rect">
            <a:avLst/>
          </a:prstGeom>
          <a:noFill/>
          <a:ln w="9525">
            <a:noFill/>
            <a:miter lim="800000"/>
          </a:ln>
        </p:spPr>
        <p:txBody>
          <a:bodyPr>
            <a:spAutoFit/>
          </a:bodyPr>
          <a:lstStyle/>
          <a:p>
            <a:r>
              <a:rPr lang="zh-CN" altLang="en-US" dirty="0"/>
              <a:t>15日</a:t>
            </a:r>
            <a:endParaRPr lang="zh-CN" altLang="en-US" dirty="0"/>
          </a:p>
        </p:txBody>
      </p:sp>
      <p:sp>
        <p:nvSpPr>
          <p:cNvPr id="50" name="Text Box 49"/>
          <p:cNvSpPr txBox="true">
            <a:spLocks noChangeArrowheads="true"/>
          </p:cNvSpPr>
          <p:nvPr/>
        </p:nvSpPr>
        <p:spPr bwMode="auto">
          <a:xfrm>
            <a:off x="8064500" y="6096000"/>
            <a:ext cx="744538" cy="368300"/>
          </a:xfrm>
          <a:prstGeom prst="rect">
            <a:avLst/>
          </a:prstGeom>
          <a:noFill/>
          <a:ln w="9525">
            <a:noFill/>
            <a:miter lim="800000"/>
          </a:ln>
        </p:spPr>
        <p:txBody>
          <a:bodyPr>
            <a:spAutoFit/>
          </a:bodyPr>
          <a:lstStyle/>
          <a:p>
            <a:r>
              <a:rPr lang="zh-CN" altLang="en-US" dirty="0"/>
              <a:t>60日</a:t>
            </a:r>
            <a:endParaRPr lang="zh-CN" altLang="en-US" dirty="0"/>
          </a:p>
        </p:txBody>
      </p:sp>
      <p:sp>
        <p:nvSpPr>
          <p:cNvPr id="52" name="TextBox 51"/>
          <p:cNvSpPr txBox="true"/>
          <p:nvPr/>
        </p:nvSpPr>
        <p:spPr>
          <a:xfrm>
            <a:off x="293812" y="743585"/>
            <a:ext cx="3600400" cy="521970"/>
          </a:xfrm>
          <a:prstGeom prst="rect">
            <a:avLst/>
          </a:prstGeom>
          <a:noFill/>
        </p:spPr>
        <p:txBody>
          <a:bodyPr wrap="square" rtlCol="0">
            <a:spAutoFit/>
          </a:bodyPr>
          <a:lstStyle/>
          <a:p>
            <a:pPr algn="l"/>
            <a:r>
              <a:rPr lang="zh-CN" altLang="en-US" sz="2800" b="1" dirty="0" smtClean="0">
                <a:latin typeface="微软雅黑" panose="020B0503020204020204" pitchFamily="34" charset="-122"/>
                <a:ea typeface="微软雅黑" panose="020B0503020204020204" pitchFamily="34" charset="-122"/>
              </a:rPr>
              <a:t>三、工伤认定政策</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414973" y="679768"/>
            <a:ext cx="37985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四、劳动能力鉴定政策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 name="标题 1"/>
          <p:cNvSpPr>
            <a:spLocks noGrp="true"/>
          </p:cNvSpPr>
          <p:nvPr>
            <p:ph type="title"/>
          </p:nvPr>
        </p:nvSpPr>
        <p:spPr>
          <a:xfrm>
            <a:off x="1101090" y="1317625"/>
            <a:ext cx="10515600" cy="837565"/>
          </a:xfrm>
        </p:spPr>
        <p:txBody>
          <a:bodyPr/>
          <a:lstStyle/>
          <a:p>
            <a:r>
              <a:rPr lang="zh-CN" altLang="en-US" sz="2400" dirty="0" smtClean="0">
                <a:latin typeface="宋体" pitchFamily="2" charset="-122"/>
                <a:ea typeface="宋体" pitchFamily="2" charset="-122"/>
              </a:rPr>
              <a:t>（一）什么是劳动能力鉴定</a:t>
            </a:r>
            <a:endParaRPr lang="zh-CN" altLang="en-US" sz="2400" dirty="0">
              <a:latin typeface="宋体" pitchFamily="2" charset="-122"/>
              <a:ea typeface="宋体" pitchFamily="2" charset="-122"/>
            </a:endParaRPr>
          </a:p>
        </p:txBody>
      </p:sp>
      <p:sp>
        <p:nvSpPr>
          <p:cNvPr id="3" name="内容占位符 2"/>
          <p:cNvSpPr>
            <a:spLocks noGrp="true"/>
          </p:cNvSpPr>
          <p:nvPr>
            <p:ph sz="quarter" idx="1"/>
          </p:nvPr>
        </p:nvSpPr>
        <p:spPr>
          <a:xfrm>
            <a:off x="1101090" y="2043430"/>
            <a:ext cx="9861550" cy="3827145"/>
          </a:xfrm>
          <a:ln>
            <a:solidFill>
              <a:schemeClr val="tx1"/>
            </a:solidFill>
            <a:prstDash val="sysDot"/>
          </a:ln>
        </p:spPr>
        <p:txBody>
          <a:bodyPr>
            <a:normAutofit/>
          </a:bodyPr>
          <a:lstStyle/>
          <a:p>
            <a:pPr marL="0" indent="567055">
              <a:lnSpc>
                <a:spcPct val="150000"/>
              </a:lnSpc>
              <a:buNone/>
            </a:pPr>
            <a:r>
              <a:rPr lang="zh-CN" altLang="en-US" sz="2400" spc="100" dirty="0" smtClean="0">
                <a:solidFill>
                  <a:schemeClr val="tx1"/>
                </a:solidFill>
                <a:uFillTx/>
                <a:latin typeface="宋体" pitchFamily="2" charset="-122"/>
                <a:ea typeface="宋体" pitchFamily="2" charset="-122"/>
              </a:rPr>
              <a:t>劳动能力鉴定是指劳动者因工或非因工负伤后，劳动鉴定机构根据国家标准运用有关政策和医学科学技术方法、手段确定劳动者伤残程度和丧失劳动能力程度的一种综合评定。</a:t>
            </a:r>
            <a:r>
              <a:rPr lang="zh-CN" altLang="en-US" sz="2400" u="sng" spc="100" dirty="0" smtClean="0">
                <a:solidFill>
                  <a:schemeClr val="tx1"/>
                </a:solidFill>
                <a:uFillTx/>
                <a:latin typeface="宋体" pitchFamily="2" charset="-122"/>
                <a:ea typeface="宋体" pitchFamily="2" charset="-122"/>
              </a:rPr>
              <a:t>劳动鉴定属于技术鉴定工作，并非行政行为。</a:t>
            </a:r>
            <a:endParaRPr lang="en-US" altLang="zh-CN" sz="2400" spc="100" dirty="0" smtClean="0">
              <a:solidFill>
                <a:schemeClr val="tx1"/>
              </a:solidFill>
              <a:uFillTx/>
              <a:latin typeface="宋体" pitchFamily="2" charset="-122"/>
              <a:ea typeface="宋体" pitchFamily="2" charset="-122"/>
            </a:endParaRPr>
          </a:p>
          <a:p>
            <a:pPr marL="0" indent="628650">
              <a:lnSpc>
                <a:spcPct val="150000"/>
              </a:lnSpc>
              <a:buNone/>
            </a:pPr>
            <a:r>
              <a:rPr lang="zh-CN" altLang="en-US" sz="2400" spc="100" dirty="0" smtClean="0">
                <a:solidFill>
                  <a:schemeClr val="tx1"/>
                </a:solidFill>
                <a:uFillTx/>
                <a:latin typeface="宋体" pitchFamily="2" charset="-122"/>
                <a:ea typeface="宋体" pitchFamily="2" charset="-122"/>
              </a:rPr>
              <a:t>劳动能力鉴定委员会由社会保险行政部门、卫生行政部门、工会组织、经办机构代表以及用人单位代表组成。</a:t>
            </a:r>
            <a:endParaRPr lang="zh-CN" altLang="en-US" sz="2400" spc="100" dirty="0" smtClean="0">
              <a:solidFill>
                <a:schemeClr val="tx1"/>
              </a:solidFill>
              <a:uFillTx/>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578168" y="813118"/>
            <a:ext cx="37985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四、劳动能力鉴定政策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内容占位符 2"/>
          <p:cNvSpPr>
            <a:spLocks noGrp="true"/>
          </p:cNvSpPr>
          <p:nvPr>
            <p:ph sz="quarter" idx="1"/>
          </p:nvPr>
        </p:nvSpPr>
        <p:spPr>
          <a:xfrm>
            <a:off x="1054735" y="1595120"/>
            <a:ext cx="9603740" cy="4194175"/>
          </a:xfrm>
        </p:spPr>
        <p:txBody>
          <a:bodyPr/>
          <a:lstStyle/>
          <a:p>
            <a:pPr>
              <a:lnSpc>
                <a:spcPct val="130000"/>
              </a:lnSpc>
              <a:buNone/>
            </a:pPr>
            <a:r>
              <a:rPr lang="zh-CN" altLang="en-US" dirty="0" smtClean="0"/>
              <a:t>劳动能力鉴定委员会的工作范围：</a:t>
            </a:r>
            <a:endParaRPr lang="en-US" altLang="zh-CN" dirty="0" smtClean="0"/>
          </a:p>
          <a:p>
            <a:pPr>
              <a:lnSpc>
                <a:spcPct val="130000"/>
              </a:lnSpc>
              <a:buNone/>
            </a:pPr>
            <a:r>
              <a:rPr lang="en-US" altLang="zh-CN" dirty="0" smtClean="0"/>
              <a:t>1.</a:t>
            </a:r>
            <a:r>
              <a:rPr lang="zh-CN" altLang="en-US" dirty="0" smtClean="0"/>
              <a:t>工伤职工伤残等级鉴定</a:t>
            </a:r>
            <a:endParaRPr lang="en-US" altLang="zh-CN" dirty="0" smtClean="0"/>
          </a:p>
          <a:p>
            <a:pPr>
              <a:lnSpc>
                <a:spcPct val="130000"/>
              </a:lnSpc>
              <a:buNone/>
            </a:pPr>
            <a:r>
              <a:rPr lang="en-US" altLang="zh-CN" dirty="0" smtClean="0"/>
              <a:t>2.</a:t>
            </a:r>
            <a:r>
              <a:rPr lang="zh-CN" altLang="en-US" dirty="0" smtClean="0"/>
              <a:t>工伤职工生活护理依赖程度鉴定</a:t>
            </a:r>
            <a:endParaRPr lang="en-US" altLang="zh-CN" dirty="0" smtClean="0"/>
          </a:p>
          <a:p>
            <a:pPr>
              <a:lnSpc>
                <a:spcPct val="130000"/>
              </a:lnSpc>
              <a:buNone/>
            </a:pPr>
            <a:r>
              <a:rPr lang="en-US" altLang="zh-CN" dirty="0" smtClean="0"/>
              <a:t>3.</a:t>
            </a:r>
            <a:r>
              <a:rPr lang="zh-CN" altLang="en-US" dirty="0" smtClean="0"/>
              <a:t>工伤职工旧伤复发确认</a:t>
            </a:r>
            <a:endParaRPr lang="en-US" altLang="zh-CN" dirty="0" smtClean="0"/>
          </a:p>
          <a:p>
            <a:pPr>
              <a:lnSpc>
                <a:spcPct val="130000"/>
              </a:lnSpc>
              <a:buNone/>
            </a:pPr>
            <a:r>
              <a:rPr lang="en-US" altLang="zh-CN" dirty="0" smtClean="0"/>
              <a:t>4.</a:t>
            </a:r>
            <a:r>
              <a:rPr lang="zh-CN" altLang="en-US" dirty="0" smtClean="0"/>
              <a:t>工伤职工停工留薪期确认</a:t>
            </a:r>
            <a:endParaRPr lang="en-US" altLang="zh-CN" dirty="0" smtClean="0"/>
          </a:p>
          <a:p>
            <a:pPr>
              <a:lnSpc>
                <a:spcPct val="130000"/>
              </a:lnSpc>
              <a:buNone/>
            </a:pPr>
            <a:r>
              <a:rPr lang="en-US" altLang="zh-CN" dirty="0" smtClean="0"/>
              <a:t>5.</a:t>
            </a:r>
            <a:r>
              <a:rPr lang="zh-CN" altLang="en-US" dirty="0" smtClean="0"/>
              <a:t>非因工伤职工的劳动能力程度确认</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endParaRPr lang="zh-CN" altLang="en-US"/>
          </a:p>
        </p:txBody>
      </p:sp>
      <p:sp>
        <p:nvSpPr>
          <p:cNvPr id="3" name="内容占位符 2"/>
          <p:cNvSpPr>
            <a:spLocks noGrp="true"/>
          </p:cNvSpPr>
          <p:nvPr>
            <p:ph idx="1"/>
          </p:nvPr>
        </p:nvSpPr>
        <p:spPr>
          <a:xfrm>
            <a:off x="1110615" y="623570"/>
            <a:ext cx="10515600" cy="4351338"/>
          </a:xfrm>
        </p:spPr>
        <p:txBody>
          <a:bodyPr/>
          <a:p>
            <a:pPr marL="0" indent="0" algn="l" fontAlgn="auto">
              <a:lnSpc>
                <a:spcPct val="85000"/>
              </a:lnSpc>
            </a:pPr>
            <a:r>
              <a:rPr lang="zh-CN" sz="2400">
                <a:latin typeface="Calibri" panose="020F0502020204030204" pitchFamily="34" charset="0"/>
                <a:cs typeface="宋体" charset="0"/>
                <a:sym typeface="+mn-ea"/>
              </a:rPr>
              <a:t>案例：</a:t>
            </a:r>
            <a:endParaRPr lang="zh-CN" sz="2400" b="0">
              <a:latin typeface="Calibri" panose="020F0502020204030204" pitchFamily="34" charset="0"/>
              <a:cs typeface="宋体" charset="0"/>
            </a:endParaRPr>
          </a:p>
          <a:p>
            <a:pPr marL="0" indent="0" algn="l" fontAlgn="auto">
              <a:lnSpc>
                <a:spcPct val="85000"/>
              </a:lnSpc>
            </a:pPr>
            <a:r>
              <a:rPr lang="en-US" altLang="zh-CN" sz="2400">
                <a:latin typeface="Calibri" panose="020F0502020204030204" pitchFamily="34" charset="0"/>
                <a:cs typeface="宋体" charset="0"/>
                <a:sym typeface="+mn-ea"/>
              </a:rPr>
              <a:t>    </a:t>
            </a:r>
            <a:r>
              <a:rPr lang="zh-CN" sz="2400">
                <a:latin typeface="Calibri" panose="020F0502020204030204" pitchFamily="34" charset="0"/>
                <a:cs typeface="宋体" charset="0"/>
                <a:sym typeface="+mn-ea"/>
              </a:rPr>
              <a:t>小吴是一家公司员工，薪金每月</a:t>
            </a:r>
            <a:r>
              <a:rPr lang="en-US" altLang="zh-CN" sz="2400">
                <a:latin typeface="Calibri" panose="020F0502020204030204" pitchFamily="34" charset="0"/>
                <a:cs typeface="宋体" charset="0"/>
                <a:sym typeface="+mn-ea"/>
              </a:rPr>
              <a:t>5000</a:t>
            </a:r>
            <a:r>
              <a:rPr lang="zh-CN" altLang="en-US" sz="2400">
                <a:latin typeface="Calibri" panose="020F0502020204030204" pitchFamily="34" charset="0"/>
                <a:cs typeface="宋体" charset="0"/>
                <a:sym typeface="+mn-ea"/>
              </a:rPr>
              <a:t>元，公司正常为他参加五险一金。一年前在公司搬物品时，不慎右前臂受伤，桡骨骨折，住院手术治疗</a:t>
            </a:r>
            <a:r>
              <a:rPr lang="en-US" altLang="zh-CN" sz="2400">
                <a:latin typeface="Calibri" panose="020F0502020204030204" pitchFamily="34" charset="0"/>
                <a:cs typeface="宋体" charset="0"/>
                <a:sym typeface="+mn-ea"/>
              </a:rPr>
              <a:t>12</a:t>
            </a:r>
            <a:r>
              <a:rPr lang="zh-CN" altLang="en-US" sz="2400">
                <a:latin typeface="Calibri" panose="020F0502020204030204" pitchFamily="34" charset="0"/>
                <a:cs typeface="宋体" charset="0"/>
                <a:sym typeface="+mn-ea"/>
              </a:rPr>
              <a:t>天花了</a:t>
            </a:r>
            <a:r>
              <a:rPr lang="en-US" altLang="zh-CN" sz="2400">
                <a:latin typeface="Calibri" panose="020F0502020204030204" pitchFamily="34" charset="0"/>
                <a:cs typeface="宋体" charset="0"/>
                <a:sym typeface="+mn-ea"/>
              </a:rPr>
              <a:t>22000</a:t>
            </a:r>
            <a:r>
              <a:rPr lang="zh-CN" altLang="en-US" sz="2400">
                <a:latin typeface="Calibri" panose="020F0502020204030204" pitchFamily="34" charset="0"/>
                <a:cs typeface="宋体" charset="0"/>
                <a:sym typeface="+mn-ea"/>
              </a:rPr>
              <a:t>元。公司及时为他申报工伤，人社部门出具工伤认定结论。</a:t>
            </a:r>
            <a:endParaRPr lang="zh-CN" altLang="en-US" sz="2400" b="0">
              <a:latin typeface="Calibri" panose="020F0502020204030204" pitchFamily="34" charset="0"/>
              <a:cs typeface="宋体" charset="0"/>
            </a:endParaRPr>
          </a:p>
          <a:p>
            <a:pPr marL="0" indent="0" algn="l" fontAlgn="auto">
              <a:lnSpc>
                <a:spcPct val="85000"/>
              </a:lnSpc>
              <a:buNone/>
            </a:pPr>
            <a:r>
              <a:rPr lang="en-US" altLang="zh-CN" sz="2400">
                <a:latin typeface="Calibri" panose="020F0502020204030204" pitchFamily="34" charset="0"/>
                <a:cs typeface="宋体" charset="0"/>
                <a:sym typeface="+mn-ea"/>
              </a:rPr>
              <a:t>    </a:t>
            </a:r>
            <a:r>
              <a:rPr lang="zh-CN" altLang="en-US" sz="2400">
                <a:latin typeface="Calibri" panose="020F0502020204030204" pitchFamily="34" charset="0"/>
                <a:cs typeface="宋体" charset="0"/>
                <a:sym typeface="+mn-ea"/>
              </a:rPr>
              <a:t>住院期间公司正常发放工资福利，工伤保险基金支付其住院医疗费用</a:t>
            </a:r>
            <a:r>
              <a:rPr lang="en-US" altLang="zh-CN" sz="2400">
                <a:latin typeface="Calibri" panose="020F0502020204030204" pitchFamily="34" charset="0"/>
                <a:cs typeface="宋体" charset="0"/>
                <a:sym typeface="+mn-ea"/>
              </a:rPr>
              <a:t>21900</a:t>
            </a:r>
            <a:r>
              <a:rPr lang="zh-CN" altLang="en-US" sz="2400">
                <a:latin typeface="Calibri" panose="020F0502020204030204" pitchFamily="34" charset="0"/>
                <a:cs typeface="宋体" charset="0"/>
                <a:sym typeface="+mn-ea"/>
              </a:rPr>
              <a:t>元和住院伙食补助</a:t>
            </a:r>
            <a:r>
              <a:rPr lang="en-US" altLang="zh-CN" sz="2400">
                <a:latin typeface="Calibri" panose="020F0502020204030204" pitchFamily="34" charset="0"/>
                <a:cs typeface="宋体" charset="0"/>
                <a:sym typeface="+mn-ea"/>
              </a:rPr>
              <a:t>600</a:t>
            </a:r>
            <a:r>
              <a:rPr lang="zh-CN" altLang="en-US" sz="2400">
                <a:latin typeface="Calibri" panose="020F0502020204030204" pitchFamily="34" charset="0"/>
                <a:cs typeface="宋体" charset="0"/>
                <a:sym typeface="+mn-ea"/>
              </a:rPr>
              <a:t>元。</a:t>
            </a:r>
            <a:r>
              <a:rPr lang="en-US" altLang="zh-CN" sz="2400">
                <a:latin typeface="Calibri" panose="020F0502020204030204" pitchFamily="34" charset="0"/>
                <a:cs typeface="宋体" charset="0"/>
                <a:sym typeface="+mn-ea"/>
              </a:rPr>
              <a:t>2</a:t>
            </a:r>
            <a:r>
              <a:rPr lang="zh-CN" altLang="en-US" sz="2400">
                <a:latin typeface="Calibri" panose="020F0502020204030204" pitchFamily="34" charset="0"/>
                <a:cs typeface="宋体" charset="0"/>
                <a:sym typeface="+mn-ea"/>
              </a:rPr>
              <a:t>个月前再次住院手术，拆除骨折内固定钢板，工伤保险基金也支付其住院医疗费用和住院伙食补助。</a:t>
            </a:r>
            <a:endParaRPr lang="zh-CN" altLang="en-US" sz="2400">
              <a:latin typeface="Calibri" panose="020F0502020204030204" pitchFamily="34" charset="0"/>
              <a:cs typeface="宋体" charset="0"/>
              <a:sym typeface="+mn-ea"/>
            </a:endParaRPr>
          </a:p>
          <a:p>
            <a:pPr marL="0" indent="0" algn="l" fontAlgn="auto">
              <a:lnSpc>
                <a:spcPct val="85000"/>
              </a:lnSpc>
              <a:buNone/>
            </a:pPr>
            <a:r>
              <a:rPr lang="en-US" altLang="zh-CN" sz="2400">
                <a:latin typeface="Calibri" panose="020F0502020204030204" pitchFamily="34" charset="0"/>
                <a:cs typeface="宋体" charset="0"/>
                <a:sym typeface="+mn-ea"/>
              </a:rPr>
              <a:t>    </a:t>
            </a:r>
            <a:r>
              <a:rPr lang="zh-CN" altLang="en-US" sz="2400">
                <a:latin typeface="Calibri" panose="020F0502020204030204" pitchFamily="34" charset="0"/>
                <a:cs typeface="宋体" charset="0"/>
                <a:sym typeface="+mn-ea"/>
              </a:rPr>
              <a:t>出院后经一段时间康复，伤情稳定，便向人社部门劳动能力鉴定委员会提出伤残等级鉴定，鉴定为</a:t>
            </a:r>
            <a:r>
              <a:rPr lang="en-US" altLang="zh-CN" sz="2400">
                <a:latin typeface="Calibri" panose="020F0502020204030204" pitchFamily="34" charset="0"/>
                <a:cs typeface="宋体" charset="0"/>
                <a:sym typeface="+mn-ea"/>
              </a:rPr>
              <a:t>10</a:t>
            </a:r>
            <a:r>
              <a:rPr lang="zh-CN" altLang="en-US" sz="2400">
                <a:latin typeface="Calibri" panose="020F0502020204030204" pitchFamily="34" charset="0"/>
                <a:cs typeface="宋体" charset="0"/>
                <a:sym typeface="+mn-ea"/>
              </a:rPr>
              <a:t>级伤残，工伤保险基金支付其一次性伤残补助金</a:t>
            </a:r>
            <a:r>
              <a:rPr lang="en-US" altLang="zh-CN" sz="2400">
                <a:latin typeface="Calibri" panose="020F0502020204030204" pitchFamily="34" charset="0"/>
                <a:cs typeface="宋体" charset="0"/>
                <a:sym typeface="+mn-ea"/>
              </a:rPr>
              <a:t>35000</a:t>
            </a:r>
            <a:r>
              <a:rPr lang="zh-CN" altLang="en-US" sz="2400">
                <a:latin typeface="Calibri" panose="020F0502020204030204" pitchFamily="34" charset="0"/>
                <a:cs typeface="宋体" charset="0"/>
                <a:sym typeface="+mn-ea"/>
              </a:rPr>
              <a:t>元。</a:t>
            </a:r>
            <a:endParaRPr lang="zh-CN" altLang="en-US" sz="2400">
              <a:latin typeface="Calibri" panose="020F0502020204030204" pitchFamily="34" charset="0"/>
              <a:cs typeface="宋体" charset="0"/>
              <a:sym typeface="+mn-ea"/>
            </a:endParaRPr>
          </a:p>
          <a:p>
            <a:pPr marL="0" indent="0" algn="l" fontAlgn="auto">
              <a:lnSpc>
                <a:spcPct val="85000"/>
              </a:lnSpc>
              <a:buNone/>
            </a:pPr>
            <a:r>
              <a:rPr lang="en-US" altLang="zh-CN" sz="2400">
                <a:latin typeface="Calibri" panose="020F0502020204030204" pitchFamily="34" charset="0"/>
                <a:cs typeface="宋体" charset="0"/>
                <a:sym typeface="+mn-ea"/>
              </a:rPr>
              <a:t>    </a:t>
            </a:r>
            <a:r>
              <a:rPr lang="zh-CN" altLang="en-US" sz="2400">
                <a:latin typeface="Calibri" panose="020F0502020204030204" pitchFamily="34" charset="0"/>
                <a:cs typeface="宋体" charset="0"/>
                <a:sym typeface="+mn-ea"/>
              </a:rPr>
              <a:t>下个月，小吴与公司的劳动合同期满，因家庭原因，他与公司不再签约劳动合同。作为</a:t>
            </a:r>
            <a:r>
              <a:rPr lang="en-US" altLang="zh-CN" sz="2400">
                <a:latin typeface="Calibri" panose="020F0502020204030204" pitchFamily="34" charset="0"/>
                <a:cs typeface="宋体" charset="0"/>
                <a:sym typeface="+mn-ea"/>
              </a:rPr>
              <a:t>10</a:t>
            </a:r>
            <a:r>
              <a:rPr lang="zh-CN" altLang="en-US" sz="2400">
                <a:latin typeface="Calibri" panose="020F0502020204030204" pitchFamily="34" charset="0"/>
                <a:cs typeface="宋体" charset="0"/>
                <a:sym typeface="+mn-ea"/>
              </a:rPr>
              <a:t>级伤残职工，离职后可以从工伤保险基金申领一次性医疗补助金和向公司申请一次性就业补助金，如果在今年</a:t>
            </a:r>
            <a:r>
              <a:rPr lang="en-US" altLang="zh-CN" sz="2400">
                <a:latin typeface="Calibri" panose="020F0502020204030204" pitchFamily="34" charset="0"/>
                <a:cs typeface="宋体" charset="0"/>
                <a:sym typeface="+mn-ea"/>
              </a:rPr>
              <a:t>12</a:t>
            </a:r>
            <a:r>
              <a:rPr lang="zh-CN" altLang="en-US" sz="2400">
                <a:latin typeface="Calibri" panose="020F0502020204030204" pitchFamily="34" charset="0"/>
                <a:cs typeface="宋体" charset="0"/>
                <a:sym typeface="+mn-ea"/>
              </a:rPr>
              <a:t>月的话，分别可以拿到</a:t>
            </a:r>
            <a:r>
              <a:rPr lang="en-US" altLang="zh-CN" sz="2400">
                <a:latin typeface="Calibri" panose="020F0502020204030204" pitchFamily="34" charset="0"/>
                <a:cs typeface="宋体" charset="0"/>
                <a:sym typeface="+mn-ea"/>
              </a:rPr>
              <a:t>67392</a:t>
            </a:r>
            <a:r>
              <a:rPr lang="zh-CN" altLang="en-US" sz="2400">
                <a:latin typeface="Calibri" panose="020F0502020204030204" pitchFamily="34" charset="0"/>
                <a:cs typeface="宋体" charset="0"/>
                <a:sym typeface="+mn-ea"/>
              </a:rPr>
              <a:t>元和</a:t>
            </a:r>
            <a:r>
              <a:rPr lang="en-US" altLang="zh-CN" sz="2400">
                <a:latin typeface="Calibri" panose="020F0502020204030204" pitchFamily="34" charset="0"/>
                <a:cs typeface="宋体" charset="0"/>
                <a:sym typeface="+mn-ea"/>
              </a:rPr>
              <a:t>75816</a:t>
            </a:r>
            <a:r>
              <a:rPr lang="zh-CN" altLang="en-US" sz="2400">
                <a:latin typeface="Calibri" panose="020F0502020204030204" pitchFamily="34" charset="0"/>
                <a:cs typeface="宋体" charset="0"/>
                <a:sym typeface="+mn-ea"/>
              </a:rPr>
              <a:t>元。</a:t>
            </a:r>
            <a:endParaRPr lang="zh-CN" altLang="en-US" sz="2400">
              <a:latin typeface="Calibri" panose="020F0502020204030204" pitchFamily="34" charset="0"/>
              <a:cs typeface="宋体" charset="0"/>
              <a:sym typeface="+mn-ea"/>
            </a:endParaRPr>
          </a:p>
          <a:p>
            <a:pPr marL="0" indent="0" algn="l" fontAlgn="auto">
              <a:lnSpc>
                <a:spcPct val="85000"/>
              </a:lnSpc>
              <a:buNone/>
            </a:pPr>
            <a:r>
              <a:rPr lang="en-US" altLang="zh-CN" sz="2400">
                <a:latin typeface="Calibri" panose="020F0502020204030204" pitchFamily="34" charset="0"/>
                <a:cs typeface="宋体" charset="0"/>
                <a:sym typeface="+mn-ea"/>
              </a:rPr>
              <a:t>    </a:t>
            </a:r>
            <a:r>
              <a:rPr lang="zh-CN" altLang="en-US" sz="2400">
                <a:latin typeface="Calibri" panose="020F0502020204030204" pitchFamily="34" charset="0"/>
                <a:cs typeface="宋体" charset="0"/>
                <a:sym typeface="+mn-ea"/>
              </a:rPr>
              <a:t>公司老板说：“幸亏给小吴交了五险一金，不然的话，公司要给小吴多支</a:t>
            </a:r>
            <a:r>
              <a:rPr lang="en-US" altLang="zh-CN" sz="2400">
                <a:latin typeface="Calibri" panose="020F0502020204030204" pitchFamily="34" charset="0"/>
                <a:cs typeface="宋体" charset="0"/>
                <a:sym typeface="+mn-ea"/>
              </a:rPr>
              <a:t>13</a:t>
            </a:r>
            <a:r>
              <a:rPr lang="zh-CN" altLang="en-US" sz="2400">
                <a:latin typeface="Calibri" panose="020F0502020204030204" pitchFamily="34" charset="0"/>
                <a:cs typeface="宋体" charset="0"/>
                <a:sym typeface="+mn-ea"/>
              </a:rPr>
              <a:t>万多元。”</a:t>
            </a:r>
            <a:endParaRPr lang="zh-CN" altLang="en-US"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496253" y="755333"/>
            <a:ext cx="37985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四、劳动能力鉴定政策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内容占位符 2"/>
          <p:cNvSpPr>
            <a:spLocks noGrp="true"/>
          </p:cNvSpPr>
          <p:nvPr>
            <p:ph sz="quarter" idx="1"/>
          </p:nvPr>
        </p:nvSpPr>
        <p:spPr>
          <a:xfrm>
            <a:off x="1081405" y="2119630"/>
            <a:ext cx="9549130" cy="3566160"/>
          </a:xfrm>
        </p:spPr>
        <p:txBody>
          <a:bodyPr/>
          <a:lstStyle/>
          <a:p>
            <a:pPr marL="0" indent="628650">
              <a:lnSpc>
                <a:spcPct val="170000"/>
              </a:lnSpc>
              <a:buNone/>
              <a:tabLst>
                <a:tab pos="628650" algn="l"/>
              </a:tabLst>
            </a:pPr>
            <a:r>
              <a:rPr lang="zh-CN" altLang="en-US" dirty="0" smtClean="0"/>
              <a:t>职工发生工伤，经治疗</a:t>
            </a:r>
            <a:r>
              <a:rPr lang="zh-CN" altLang="en-US" u="sng" dirty="0" smtClean="0"/>
              <a:t>伤情相对稳定后</a:t>
            </a:r>
            <a:r>
              <a:rPr lang="zh-CN" altLang="en-US" dirty="0" smtClean="0"/>
              <a:t>存在残疾、影响劳动能力的，</a:t>
            </a:r>
            <a:r>
              <a:rPr lang="zh-CN" altLang="en-US" u="sng" dirty="0" smtClean="0"/>
              <a:t>或者停工留薪期满</a:t>
            </a:r>
            <a:r>
              <a:rPr lang="zh-CN" altLang="en-US" dirty="0" smtClean="0"/>
              <a:t>，工伤职工或者用人单位应当及时向劳动能力鉴定委员会提出劳动能力鉴定。</a:t>
            </a:r>
            <a:endParaRPr lang="zh-CN" altLang="en-US" dirty="0" smtClean="0"/>
          </a:p>
          <a:p>
            <a:pPr marL="0" indent="628650">
              <a:lnSpc>
                <a:spcPct val="170000"/>
              </a:lnSpc>
              <a:buNone/>
              <a:tabLst>
                <a:tab pos="628650" algn="l"/>
              </a:tabLst>
            </a:pPr>
            <a:r>
              <a:rPr lang="zh-CN" altLang="en-US" dirty="0" smtClean="0"/>
              <a:t>（劳动能力鉴定管理办法第七条）</a:t>
            </a:r>
            <a:endParaRPr lang="zh-CN" altLang="en-US" dirty="0" smtClean="0"/>
          </a:p>
        </p:txBody>
      </p:sp>
      <p:sp>
        <p:nvSpPr>
          <p:cNvPr id="5" name="文本框 4"/>
          <p:cNvSpPr txBox="true"/>
          <p:nvPr/>
        </p:nvSpPr>
        <p:spPr>
          <a:xfrm>
            <a:off x="1081405" y="1530985"/>
            <a:ext cx="4682490" cy="460375"/>
          </a:xfrm>
          <a:prstGeom prst="rect">
            <a:avLst/>
          </a:prstGeom>
          <a:noFill/>
        </p:spPr>
        <p:txBody>
          <a:bodyPr wrap="square" rtlCol="0" anchor="t">
            <a:spAutoFit/>
          </a:bodyPr>
          <a:lstStyle/>
          <a:p>
            <a:r>
              <a:rPr lang="zh-CN" altLang="en-US" sz="2400" dirty="0" smtClean="0">
                <a:sym typeface="+mn-ea"/>
              </a:rPr>
              <a:t>（二）申请劳动能力鉴定的条件</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543243" y="674053"/>
            <a:ext cx="37985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四、劳动能力鉴定政策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 name="标题 1"/>
          <p:cNvSpPr>
            <a:spLocks noGrp="true"/>
          </p:cNvSpPr>
          <p:nvPr>
            <p:ph type="title"/>
          </p:nvPr>
        </p:nvSpPr>
        <p:spPr>
          <a:xfrm>
            <a:off x="955040" y="1469390"/>
            <a:ext cx="8629650" cy="554990"/>
          </a:xfrm>
        </p:spPr>
        <p:txBody>
          <a:bodyPr/>
          <a:lstStyle/>
          <a:p>
            <a:r>
              <a:rPr lang="zh-CN" altLang="en-US" sz="2400" dirty="0" smtClean="0">
                <a:latin typeface="宋体" pitchFamily="2" charset="-122"/>
                <a:ea typeface="宋体" pitchFamily="2" charset="-122"/>
              </a:rPr>
              <a:t>（三）劳动能力鉴定结论</a:t>
            </a:r>
            <a:endParaRPr lang="zh-CN" altLang="en-US" sz="2400" dirty="0">
              <a:latin typeface="宋体" pitchFamily="2" charset="-122"/>
              <a:ea typeface="宋体" pitchFamily="2" charset="-122"/>
            </a:endParaRPr>
          </a:p>
        </p:txBody>
      </p:sp>
      <p:sp>
        <p:nvSpPr>
          <p:cNvPr id="3" name="内容占位符 2"/>
          <p:cNvSpPr>
            <a:spLocks noGrp="true"/>
          </p:cNvSpPr>
          <p:nvPr>
            <p:ph sz="quarter" idx="1"/>
          </p:nvPr>
        </p:nvSpPr>
        <p:spPr>
          <a:xfrm>
            <a:off x="955040" y="2174240"/>
            <a:ext cx="9716770" cy="3690620"/>
          </a:xfrm>
        </p:spPr>
        <p:txBody>
          <a:bodyPr/>
          <a:lstStyle/>
          <a:p>
            <a:pPr marL="0" indent="0">
              <a:lnSpc>
                <a:spcPct val="120000"/>
              </a:lnSpc>
              <a:buNone/>
            </a:pPr>
            <a:r>
              <a:rPr lang="en-US" altLang="zh-CN" dirty="0" smtClean="0">
                <a:latin typeface="Arial" panose="02080604020202020204" pitchFamily="34" charset="0"/>
                <a:ea typeface="宋体" pitchFamily="2" charset="-122"/>
              </a:rPr>
              <a:t>       </a:t>
            </a:r>
            <a:r>
              <a:rPr lang="zh-CN" altLang="zh-CN" sz="2400" dirty="0" smtClean="0">
                <a:latin typeface="Arial" panose="02080604020202020204" pitchFamily="34" charset="0"/>
                <a:ea typeface="宋体" pitchFamily="2" charset="-122"/>
              </a:rPr>
              <a:t>1.</a:t>
            </a:r>
            <a:r>
              <a:rPr lang="zh-CN" altLang="en-US" sz="2400" dirty="0" smtClean="0">
                <a:latin typeface="Arial" panose="02080604020202020204" pitchFamily="34" charset="0"/>
                <a:ea typeface="宋体" pitchFamily="2" charset="-122"/>
              </a:rPr>
              <a:t>劳动能力障碍等级：分为十个等级，最重为</a:t>
            </a:r>
            <a:r>
              <a:rPr lang="zh-CN" altLang="zh-CN" sz="2400" dirty="0" smtClean="0">
                <a:latin typeface="Arial" panose="02080604020202020204" pitchFamily="34" charset="0"/>
                <a:ea typeface="宋体" pitchFamily="2" charset="-122"/>
              </a:rPr>
              <a:t>1</a:t>
            </a:r>
            <a:r>
              <a:rPr lang="zh-CN" altLang="en-US" sz="2400" dirty="0" smtClean="0">
                <a:latin typeface="Arial" panose="02080604020202020204" pitchFamily="34" charset="0"/>
                <a:ea typeface="宋体" pitchFamily="2" charset="-122"/>
              </a:rPr>
              <a:t>级，最轻为</a:t>
            </a:r>
            <a:r>
              <a:rPr lang="zh-CN" altLang="zh-CN" sz="2400" dirty="0" smtClean="0">
                <a:latin typeface="Arial" panose="02080604020202020204" pitchFamily="34" charset="0"/>
                <a:ea typeface="宋体" pitchFamily="2" charset="-122"/>
              </a:rPr>
              <a:t>10</a:t>
            </a:r>
            <a:r>
              <a:rPr lang="zh-CN" altLang="en-US" sz="2400" dirty="0" smtClean="0">
                <a:latin typeface="Arial" panose="02080604020202020204" pitchFamily="34" charset="0"/>
                <a:ea typeface="宋体" pitchFamily="2" charset="-122"/>
              </a:rPr>
              <a:t>级。其中</a:t>
            </a:r>
            <a:r>
              <a:rPr lang="en-US" altLang="zh-CN" sz="2400" dirty="0" smtClean="0">
                <a:latin typeface="Arial" panose="02080604020202020204" pitchFamily="34" charset="0"/>
                <a:ea typeface="宋体" pitchFamily="2" charset="-122"/>
              </a:rPr>
              <a:t>1-4</a:t>
            </a:r>
            <a:r>
              <a:rPr lang="zh-CN" altLang="en-US" sz="2400" dirty="0" smtClean="0">
                <a:latin typeface="Arial" panose="02080604020202020204" pitchFamily="34" charset="0"/>
                <a:ea typeface="宋体" pitchFamily="2" charset="-122"/>
              </a:rPr>
              <a:t>级为完全丧失劳动能力，</a:t>
            </a:r>
            <a:r>
              <a:rPr lang="en-US" altLang="zh-CN" sz="2400" dirty="0" smtClean="0">
                <a:latin typeface="Arial" panose="02080604020202020204" pitchFamily="34" charset="0"/>
                <a:ea typeface="宋体" pitchFamily="2" charset="-122"/>
              </a:rPr>
              <a:t>5-6</a:t>
            </a:r>
            <a:r>
              <a:rPr lang="zh-CN" altLang="en-US" sz="2400" dirty="0" smtClean="0">
                <a:latin typeface="Arial" panose="02080604020202020204" pitchFamily="34" charset="0"/>
                <a:ea typeface="宋体" pitchFamily="2" charset="-122"/>
              </a:rPr>
              <a:t>级为大部分丧失劳动能力，</a:t>
            </a:r>
            <a:r>
              <a:rPr lang="en-US" altLang="zh-CN" sz="2400" dirty="0" smtClean="0">
                <a:latin typeface="Arial" panose="02080604020202020204" pitchFamily="34" charset="0"/>
                <a:ea typeface="宋体" pitchFamily="2" charset="-122"/>
              </a:rPr>
              <a:t>7-10</a:t>
            </a:r>
            <a:r>
              <a:rPr lang="zh-CN" altLang="en-US" sz="2400" dirty="0" smtClean="0">
                <a:latin typeface="Arial" panose="02080604020202020204" pitchFamily="34" charset="0"/>
                <a:ea typeface="宋体" pitchFamily="2" charset="-122"/>
              </a:rPr>
              <a:t>为部分丧失劳动能力。</a:t>
            </a:r>
            <a:endParaRPr lang="zh-CN" altLang="en-US" sz="2400" dirty="0" smtClean="0">
              <a:latin typeface="Arial" panose="02080604020202020204" pitchFamily="34" charset="0"/>
              <a:ea typeface="宋体" pitchFamily="2" charset="-122"/>
            </a:endParaRPr>
          </a:p>
          <a:p>
            <a:pPr marL="0" indent="0">
              <a:lnSpc>
                <a:spcPct val="120000"/>
              </a:lnSpc>
              <a:buNone/>
            </a:pPr>
            <a:r>
              <a:rPr lang="zh-CN" altLang="zh-CN" sz="2400" dirty="0" smtClean="0">
                <a:latin typeface="Arial" panose="02080604020202020204" pitchFamily="34" charset="0"/>
                <a:ea typeface="宋体" pitchFamily="2" charset="-122"/>
              </a:rPr>
              <a:t>        2.</a:t>
            </a:r>
            <a:r>
              <a:rPr lang="zh-CN" altLang="en-US" sz="2400" dirty="0" smtClean="0">
                <a:latin typeface="Arial" panose="02080604020202020204" pitchFamily="34" charset="0"/>
                <a:ea typeface="宋体" pitchFamily="2" charset="-122"/>
              </a:rPr>
              <a:t>生活自理障碍等级：分为三个等级：生活完全不能自理、生活大部分不能自理和生活部分不能自理。</a:t>
            </a:r>
            <a:endParaRPr lang="en-US" altLang="zh-CN" sz="2400" dirty="0" smtClean="0">
              <a:latin typeface="Arial" panose="02080604020202020204" pitchFamily="34" charset="0"/>
              <a:ea typeface="宋体" pitchFamily="2" charset="-122"/>
            </a:endParaRPr>
          </a:p>
          <a:p>
            <a:pPr marL="0" indent="0">
              <a:lnSpc>
                <a:spcPct val="120000"/>
              </a:lnSpc>
              <a:buNone/>
            </a:pPr>
            <a:r>
              <a:rPr lang="zh-CN" altLang="en-US" sz="2400" dirty="0" smtClean="0">
                <a:latin typeface="Arial" panose="02080604020202020204" pitchFamily="34" charset="0"/>
                <a:ea typeface="宋体" pitchFamily="2" charset="-122"/>
              </a:rPr>
              <a:t>    原则上只有一至四级人员存在护理等级。</a:t>
            </a:r>
            <a:endParaRPr lang="zh-CN" altLang="en-US" sz="2400" dirty="0" smtClean="0">
              <a:latin typeface="Arial" panose="02080604020202020204" pitchFamily="34" charset="0"/>
              <a:ea typeface="宋体" pitchFamily="2" charset="-122"/>
            </a:endParaRPr>
          </a:p>
          <a:p>
            <a:pPr marL="0" indent="0">
              <a:lnSpc>
                <a:spcPct val="120000"/>
              </a:lnSpc>
              <a:buNone/>
            </a:pPr>
            <a:r>
              <a:rPr lang="zh-CN" altLang="en-US" sz="2400" dirty="0" smtClean="0">
                <a:latin typeface="Arial" panose="02080604020202020204" pitchFamily="34" charset="0"/>
                <a:ea typeface="宋体" pitchFamily="2" charset="-122"/>
              </a:rPr>
              <a:t> 《职工工伤与职业病致残程度鉴定标准》</a:t>
            </a:r>
            <a:endParaRPr lang="zh-CN" altLang="en-US" dirty="0" smtClean="0">
              <a:latin typeface="Arial" panose="02080604020202020204" pitchFamily="34" charset="0"/>
              <a:ea typeface="宋体" pitchFamily="2" charset="-122"/>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a:xfrm>
            <a:off x="915035" y="1431925"/>
            <a:ext cx="10515600" cy="786765"/>
          </a:xfrm>
        </p:spPr>
        <p:txBody>
          <a:bodyPr/>
          <a:lstStyle/>
          <a:p>
            <a:r>
              <a:rPr lang="zh-CN" altLang="en-US" sz="2400" dirty="0" smtClean="0"/>
              <a:t>（四）劳动能力鉴定工作流程</a:t>
            </a:r>
            <a:endParaRPr lang="zh-CN" altLang="en-US" sz="2400" dirty="0"/>
          </a:p>
        </p:txBody>
      </p:sp>
      <p:sp>
        <p:nvSpPr>
          <p:cNvPr id="4" name="矩形 3"/>
          <p:cNvSpPr/>
          <p:nvPr/>
        </p:nvSpPr>
        <p:spPr>
          <a:xfrm>
            <a:off x="2094837" y="2357430"/>
            <a:ext cx="785818" cy="221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0B1B4A"/>
                </a:solidFill>
                <a:latin typeface="Arial" panose="02080604020202020204" pitchFamily="34" charset="0"/>
                <a:ea typeface="宋体" pitchFamily="2" charset="-122"/>
              </a:rPr>
              <a:t>提出申请并递交材料</a:t>
            </a:r>
            <a:endParaRPr lang="zh-CN" altLang="en-US" dirty="0"/>
          </a:p>
        </p:txBody>
      </p:sp>
      <p:sp>
        <p:nvSpPr>
          <p:cNvPr id="6" name="矩形 5"/>
          <p:cNvSpPr/>
          <p:nvPr/>
        </p:nvSpPr>
        <p:spPr>
          <a:xfrm>
            <a:off x="3809349" y="2357430"/>
            <a:ext cx="785818" cy="221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rPr>
              <a:t>劳动能力鉴定委员会审核资料</a:t>
            </a:r>
            <a:endParaRPr lang="zh-CN" altLang="en-US" dirty="0">
              <a:solidFill>
                <a:schemeClr val="tx1"/>
              </a:solidFill>
            </a:endParaRPr>
          </a:p>
        </p:txBody>
      </p:sp>
      <p:sp>
        <p:nvSpPr>
          <p:cNvPr id="7" name="矩形 6"/>
          <p:cNvSpPr/>
          <p:nvPr/>
        </p:nvSpPr>
        <p:spPr>
          <a:xfrm>
            <a:off x="5667372" y="2357430"/>
            <a:ext cx="785818" cy="221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0B1B4A"/>
                </a:solidFill>
                <a:latin typeface="Arial" panose="02080604020202020204" pitchFamily="34" charset="0"/>
                <a:ea typeface="宋体" pitchFamily="2" charset="-122"/>
              </a:rPr>
              <a:t>委托医疗机构协助检查和诊断</a:t>
            </a:r>
            <a:endParaRPr lang="zh-CN" altLang="en-US" dirty="0"/>
          </a:p>
        </p:txBody>
      </p:sp>
      <p:sp>
        <p:nvSpPr>
          <p:cNvPr id="8" name="矩形 7"/>
          <p:cNvSpPr/>
          <p:nvPr/>
        </p:nvSpPr>
        <p:spPr>
          <a:xfrm>
            <a:off x="7381884" y="2357430"/>
            <a:ext cx="785818" cy="221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0B1B4A"/>
                </a:solidFill>
                <a:latin typeface="Arial" panose="02080604020202020204" pitchFamily="34" charset="0"/>
                <a:ea typeface="宋体" pitchFamily="2" charset="-122"/>
              </a:rPr>
              <a:t>专家组进行鉴定讨论</a:t>
            </a:r>
            <a:endParaRPr lang="zh-CN" altLang="en-US" dirty="0"/>
          </a:p>
        </p:txBody>
      </p:sp>
      <p:sp>
        <p:nvSpPr>
          <p:cNvPr id="9" name="矩形 8"/>
          <p:cNvSpPr/>
          <p:nvPr/>
        </p:nvSpPr>
        <p:spPr>
          <a:xfrm>
            <a:off x="9096396" y="2357430"/>
            <a:ext cx="785818" cy="221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0B1B4A"/>
                </a:solidFill>
                <a:latin typeface="Arial" panose="02080604020202020204" pitchFamily="34" charset="0"/>
                <a:ea typeface="宋体" pitchFamily="2" charset="-122"/>
              </a:rPr>
              <a:t>作出鉴定结论</a:t>
            </a:r>
            <a:endParaRPr lang="zh-CN" altLang="en-US" dirty="0"/>
          </a:p>
        </p:txBody>
      </p:sp>
      <p:sp>
        <p:nvSpPr>
          <p:cNvPr id="11" name="右箭头 10"/>
          <p:cNvSpPr/>
          <p:nvPr/>
        </p:nvSpPr>
        <p:spPr>
          <a:xfrm>
            <a:off x="3167042" y="3429000"/>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a:off x="4952992" y="3429000"/>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a:off x="6667504" y="3429000"/>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8453454" y="3429000"/>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true"/>
          <p:nvPr/>
        </p:nvSpPr>
        <p:spPr>
          <a:xfrm>
            <a:off x="3516419" y="5489079"/>
            <a:ext cx="5715040" cy="645160"/>
          </a:xfrm>
          <a:prstGeom prst="rect">
            <a:avLst/>
          </a:prstGeom>
          <a:noFill/>
        </p:spPr>
        <p:txBody>
          <a:bodyPr wrap="square" rtlCol="0">
            <a:spAutoFit/>
          </a:bodyPr>
          <a:lstStyle/>
          <a:p>
            <a:r>
              <a:rPr lang="zh-CN" altLang="en-US" dirty="0" smtClean="0">
                <a:solidFill>
                  <a:srgbClr val="0B1B4A"/>
                </a:solidFill>
                <a:latin typeface="楷体_GB2312" pitchFamily="49" charset="-122"/>
                <a:ea typeface="楷体_GB2312" pitchFamily="49" charset="-122"/>
              </a:rPr>
              <a:t>劳动能力鉴定委员会在收到鉴定申请之日起的</a:t>
            </a:r>
            <a:r>
              <a:rPr lang="zh-CN" altLang="zh-CN" dirty="0" smtClean="0">
                <a:solidFill>
                  <a:srgbClr val="0B1B4A"/>
                </a:solidFill>
                <a:latin typeface="楷体_GB2312" pitchFamily="49" charset="-122"/>
                <a:ea typeface="楷体_GB2312" pitchFamily="49" charset="-122"/>
              </a:rPr>
              <a:t>60</a:t>
            </a:r>
            <a:r>
              <a:rPr lang="zh-CN" altLang="en-US" dirty="0" smtClean="0">
                <a:solidFill>
                  <a:srgbClr val="0B1B4A"/>
                </a:solidFill>
                <a:latin typeface="楷体_GB2312" pitchFamily="49" charset="-122"/>
                <a:ea typeface="楷体_GB2312" pitchFamily="49" charset="-122"/>
              </a:rPr>
              <a:t>日内作出劳动能力鉴定结论。伤情复杂的可以延长</a:t>
            </a:r>
            <a:r>
              <a:rPr lang="zh-CN" altLang="zh-CN" dirty="0" smtClean="0">
                <a:solidFill>
                  <a:srgbClr val="0B1B4A"/>
                </a:solidFill>
                <a:latin typeface="楷体_GB2312" pitchFamily="49" charset="-122"/>
                <a:ea typeface="楷体_GB2312" pitchFamily="49" charset="-122"/>
              </a:rPr>
              <a:t>30</a:t>
            </a:r>
            <a:r>
              <a:rPr lang="zh-CN" altLang="en-US" dirty="0" smtClean="0">
                <a:solidFill>
                  <a:srgbClr val="0B1B4A"/>
                </a:solidFill>
                <a:latin typeface="楷体_GB2312" pitchFamily="49" charset="-122"/>
                <a:ea typeface="楷体_GB2312" pitchFamily="49" charset="-122"/>
              </a:rPr>
              <a:t>日。</a:t>
            </a:r>
            <a:endParaRPr lang="zh-CN" altLang="en-US" dirty="0"/>
          </a:p>
        </p:txBody>
      </p:sp>
      <p:sp>
        <p:nvSpPr>
          <p:cNvPr id="20" name="TextBox 19"/>
          <p:cNvSpPr txBox="true"/>
          <p:nvPr/>
        </p:nvSpPr>
        <p:spPr>
          <a:xfrm>
            <a:off x="596900" y="909955"/>
            <a:ext cx="4137025" cy="52197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四、劳动能力鉴定政策</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502603" y="738823"/>
            <a:ext cx="37985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四、劳动能力鉴定政策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内容占位符 2"/>
          <p:cNvSpPr>
            <a:spLocks noGrp="true"/>
          </p:cNvSpPr>
          <p:nvPr>
            <p:ph sz="quarter" idx="1"/>
          </p:nvPr>
        </p:nvSpPr>
        <p:spPr>
          <a:xfrm>
            <a:off x="983615" y="1657985"/>
            <a:ext cx="10225405" cy="4166235"/>
          </a:xfrm>
        </p:spPr>
        <p:txBody>
          <a:bodyPr/>
          <a:lstStyle/>
          <a:p>
            <a:pPr>
              <a:lnSpc>
                <a:spcPct val="110000"/>
              </a:lnSpc>
              <a:buNone/>
            </a:pPr>
            <a:r>
              <a:rPr lang="zh-CN" altLang="en-US" dirty="0" smtClean="0">
                <a:solidFill>
                  <a:srgbClr val="0B1B4A"/>
                </a:solidFill>
                <a:latin typeface="Arial" panose="02080604020202020204" pitchFamily="34" charset="0"/>
                <a:ea typeface="黑体" panose="02010609060101010101" charset="-122"/>
              </a:rPr>
              <a:t>再次鉴定</a:t>
            </a:r>
            <a:endParaRPr lang="en-US" altLang="zh-CN" dirty="0" smtClean="0">
              <a:solidFill>
                <a:srgbClr val="0B1B4A"/>
              </a:solidFill>
              <a:latin typeface="Arial" panose="02080604020202020204" pitchFamily="34" charset="0"/>
              <a:ea typeface="黑体" panose="02010609060101010101" charset="-122"/>
            </a:endParaRPr>
          </a:p>
          <a:p>
            <a:pPr marL="0" indent="628650">
              <a:lnSpc>
                <a:spcPct val="110000"/>
              </a:lnSpc>
              <a:buNone/>
            </a:pPr>
            <a:r>
              <a:rPr lang="zh-CN" altLang="en-US" sz="2400" dirty="0" smtClean="0">
                <a:latin typeface="Arial" panose="02080604020202020204" pitchFamily="34" charset="0"/>
                <a:ea typeface="宋体" pitchFamily="2" charset="-122"/>
              </a:rPr>
              <a:t>申请鉴定的单位或者个人对设区的省（市）级劳动能力鉴定委员会作出的鉴定结论不服的，可以在收到该鉴定结论之日起</a:t>
            </a:r>
            <a:r>
              <a:rPr lang="en-US" altLang="zh-CN" sz="2400" dirty="0" smtClean="0">
                <a:latin typeface="Arial" panose="02080604020202020204" pitchFamily="34" charset="0"/>
                <a:ea typeface="宋体" pitchFamily="2" charset="-122"/>
              </a:rPr>
              <a:t>15</a:t>
            </a:r>
            <a:r>
              <a:rPr lang="zh-CN" altLang="en-US" sz="2400" dirty="0" smtClean="0">
                <a:latin typeface="Arial" panose="02080604020202020204" pitchFamily="34" charset="0"/>
                <a:ea typeface="宋体" pitchFamily="2" charset="-122"/>
              </a:rPr>
              <a:t>日内向省级劳动能力鉴定委员会提出再次鉴定申请。</a:t>
            </a:r>
            <a:endParaRPr lang="en-US" altLang="zh-CN" sz="2400" dirty="0" smtClean="0">
              <a:latin typeface="Arial" panose="02080604020202020204" pitchFamily="34" charset="0"/>
              <a:ea typeface="宋体" pitchFamily="2" charset="-122"/>
            </a:endParaRPr>
          </a:p>
          <a:p>
            <a:pPr marL="0" indent="628650">
              <a:lnSpc>
                <a:spcPct val="110000"/>
              </a:lnSpc>
              <a:buNone/>
            </a:pPr>
            <a:r>
              <a:rPr lang="zh-CN" altLang="en-US" sz="2400" dirty="0" smtClean="0">
                <a:latin typeface="Arial" panose="02080604020202020204" pitchFamily="34" charset="0"/>
                <a:ea typeface="宋体" pitchFamily="2" charset="-122"/>
              </a:rPr>
              <a:t>再次鉴定作出的劳动能力鉴定结论为最终结论。</a:t>
            </a:r>
            <a:endParaRPr lang="zh-CN" altLang="en-US" dirty="0" smtClean="0">
              <a:latin typeface="Arial" panose="02080604020202020204" pitchFamily="34" charset="0"/>
              <a:ea typeface="宋体" pitchFamily="2" charset="-122"/>
            </a:endParaRPr>
          </a:p>
          <a:p>
            <a:pPr marL="0" indent="0">
              <a:lnSpc>
                <a:spcPct val="110000"/>
              </a:lnSpc>
              <a:buNone/>
            </a:pPr>
            <a:r>
              <a:rPr lang="zh-CN" altLang="en-US" dirty="0" smtClean="0">
                <a:solidFill>
                  <a:srgbClr val="0B1B4A"/>
                </a:solidFill>
                <a:latin typeface="Arial" panose="02080604020202020204" pitchFamily="34" charset="0"/>
                <a:ea typeface="黑体" panose="02010609060101010101" charset="-122"/>
                <a:sym typeface="+mn-ea"/>
              </a:rPr>
              <a:t>申请复查鉴定</a:t>
            </a:r>
            <a:endParaRPr lang="zh-CN" altLang="en-US" dirty="0" smtClean="0">
              <a:solidFill>
                <a:srgbClr val="0B1B4A"/>
              </a:solidFill>
              <a:latin typeface="Arial" panose="02080604020202020204" pitchFamily="34" charset="0"/>
              <a:ea typeface="黑体" panose="02010609060101010101" charset="-122"/>
            </a:endParaRPr>
          </a:p>
          <a:p>
            <a:pPr marL="0" indent="0">
              <a:lnSpc>
                <a:spcPct val="110000"/>
              </a:lnSpc>
              <a:buNone/>
            </a:pPr>
            <a:r>
              <a:rPr lang="zh-CN" altLang="en-US" dirty="0" smtClean="0">
                <a:solidFill>
                  <a:srgbClr val="0B1B4A"/>
                </a:solidFill>
                <a:latin typeface="Arial" panose="02080604020202020204" pitchFamily="34" charset="0"/>
                <a:ea typeface="宋体" pitchFamily="2" charset="-122"/>
                <a:sym typeface="+mn-ea"/>
              </a:rPr>
              <a:t>      </a:t>
            </a:r>
            <a:r>
              <a:rPr lang="zh-CN" altLang="en-US" sz="2400" dirty="0" smtClean="0">
                <a:solidFill>
                  <a:srgbClr val="0B1B4A"/>
                </a:solidFill>
                <a:latin typeface="Arial" panose="02080604020202020204" pitchFamily="34" charset="0"/>
                <a:ea typeface="宋体" pitchFamily="2" charset="-122"/>
                <a:sym typeface="+mn-ea"/>
              </a:rPr>
              <a:t> 自劳动能力鉴定结论作出之日起</a:t>
            </a:r>
            <a:r>
              <a:rPr lang="en-US" altLang="zh-CN" sz="2400" dirty="0" smtClean="0">
                <a:solidFill>
                  <a:srgbClr val="0B1B4A"/>
                </a:solidFill>
                <a:latin typeface="Arial" panose="02080604020202020204" pitchFamily="34" charset="0"/>
                <a:ea typeface="宋体" pitchFamily="2" charset="-122"/>
                <a:sym typeface="+mn-ea"/>
              </a:rPr>
              <a:t>1</a:t>
            </a:r>
            <a:r>
              <a:rPr lang="zh-CN" altLang="en-US" sz="2400" dirty="0" smtClean="0">
                <a:solidFill>
                  <a:srgbClr val="0B1B4A"/>
                </a:solidFill>
                <a:latin typeface="Arial" panose="02080604020202020204" pitchFamily="34" charset="0"/>
                <a:ea typeface="宋体" pitchFamily="2" charset="-122"/>
                <a:sym typeface="+mn-ea"/>
              </a:rPr>
              <a:t>年后，工伤职工或者其近亲属、所在单位或者经办机构认为伤残情况发生变化的，可以申请劳动能力复查鉴定。</a:t>
            </a:r>
            <a:endParaRPr lang="zh-CN" altLang="en-US" sz="2400" dirty="0" smtClean="0">
              <a:solidFill>
                <a:srgbClr val="0B1B4A"/>
              </a:solidFill>
              <a:latin typeface="Arial" panose="02080604020202020204" pitchFamily="34" charset="0"/>
              <a:ea typeface="宋体" pitchFamily="2" charset="-122"/>
            </a:endParaRPr>
          </a:p>
          <a:p>
            <a:pPr marL="0" indent="628650">
              <a:buNone/>
            </a:pPr>
            <a:endParaRPr lang="zh-CN" altLang="en-US" sz="2400" dirty="0" smtClean="0">
              <a:latin typeface="Arial" panose="02080604020202020204" pitchFamily="34" charset="0"/>
              <a:ea typeface="宋体" pitchFamily="2" charset="-122"/>
            </a:endParaRPr>
          </a:p>
          <a:p>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true"/>
          <p:nvPr/>
        </p:nvSpPr>
        <p:spPr>
          <a:xfrm>
            <a:off x="501015" y="676275"/>
            <a:ext cx="3834765" cy="52197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五、工伤保险待遇政策</a:t>
            </a:r>
            <a:endParaRPr lang="zh-CN" altLang="en-US" sz="2800" dirty="0">
              <a:latin typeface="微软雅黑" panose="020B0503020204020204" pitchFamily="34" charset="-122"/>
              <a:ea typeface="微软雅黑" panose="020B0503020204020204" pitchFamily="34" charset="-122"/>
            </a:endParaRPr>
          </a:p>
        </p:txBody>
      </p:sp>
      <p:grpSp>
        <p:nvGrpSpPr>
          <p:cNvPr id="6" name="Group 2"/>
          <p:cNvGrpSpPr/>
          <p:nvPr/>
        </p:nvGrpSpPr>
        <p:grpSpPr bwMode="auto">
          <a:xfrm>
            <a:off x="1987551" y="676476"/>
            <a:ext cx="8038577" cy="6085139"/>
            <a:chOff x="0" y="192"/>
            <a:chExt cx="7755" cy="6622"/>
          </a:xfrm>
        </p:grpSpPr>
        <p:sp>
          <p:nvSpPr>
            <p:cNvPr id="7" name="Rectangle 3"/>
            <p:cNvSpPr>
              <a:spLocks noChangeArrowheads="true"/>
            </p:cNvSpPr>
            <p:nvPr/>
          </p:nvSpPr>
          <p:spPr bwMode="auto">
            <a:xfrm>
              <a:off x="3343" y="192"/>
              <a:ext cx="2594" cy="515"/>
            </a:xfrm>
            <a:prstGeom prst="rect">
              <a:avLst/>
            </a:prstGeom>
            <a:solidFill>
              <a:srgbClr val="FFFFFF"/>
            </a:solidFill>
            <a:ln w="9525" cmpd="sng">
              <a:solidFill>
                <a:srgbClr val="000000"/>
              </a:solidFill>
              <a:miter lim="800000"/>
            </a:ln>
          </p:spPr>
          <p:txBody>
            <a:bodyPr/>
            <a:lstStyle/>
            <a:p>
              <a:pPr algn="ctr"/>
              <a:r>
                <a:rPr lang="zh-CN" altLang="en-US" sz="2000" dirty="0" smtClean="0">
                  <a:ea typeface="黑体" panose="02010609060101010101" charset="-122"/>
                </a:rPr>
                <a:t>工</a:t>
              </a:r>
              <a:r>
                <a:rPr lang="zh-CN" altLang="en-US" sz="2000" dirty="0">
                  <a:ea typeface="黑体" panose="02010609060101010101" charset="-122"/>
                </a:rPr>
                <a:t>伤保险待遇</a:t>
              </a:r>
              <a:endParaRPr lang="zh-CN" altLang="en-US" sz="2000" dirty="0">
                <a:ea typeface="黑体" panose="02010609060101010101" charset="-122"/>
              </a:endParaRPr>
            </a:p>
            <a:p>
              <a:endParaRPr lang="zh-CN" altLang="en-US" dirty="0"/>
            </a:p>
          </p:txBody>
        </p:sp>
        <p:sp>
          <p:nvSpPr>
            <p:cNvPr id="8" name="Line 4"/>
            <p:cNvSpPr>
              <a:spLocks noChangeShapeType="true"/>
            </p:cNvSpPr>
            <p:nvPr/>
          </p:nvSpPr>
          <p:spPr bwMode="auto">
            <a:xfrm>
              <a:off x="7499" y="2174"/>
              <a:ext cx="15" cy="360"/>
            </a:xfrm>
            <a:prstGeom prst="line">
              <a:avLst/>
            </a:prstGeom>
            <a:noFill/>
            <a:ln w="9525" cmpd="sng">
              <a:solidFill>
                <a:srgbClr val="000000"/>
              </a:solidFill>
              <a:round/>
              <a:tailEnd type="triangle" w="med" len="med"/>
            </a:ln>
          </p:spPr>
          <p:txBody>
            <a:bodyPr/>
            <a:lstStyle/>
            <a:p>
              <a:endParaRPr lang="zh-CN" altLang="en-US"/>
            </a:p>
          </p:txBody>
        </p:sp>
        <p:sp>
          <p:nvSpPr>
            <p:cNvPr id="9" name="Line 5"/>
            <p:cNvSpPr>
              <a:spLocks noChangeShapeType="true"/>
            </p:cNvSpPr>
            <p:nvPr/>
          </p:nvSpPr>
          <p:spPr bwMode="auto">
            <a:xfrm>
              <a:off x="6584" y="2189"/>
              <a:ext cx="1" cy="300"/>
            </a:xfrm>
            <a:prstGeom prst="line">
              <a:avLst/>
            </a:prstGeom>
            <a:noFill/>
            <a:ln w="9525" cmpd="sng">
              <a:solidFill>
                <a:srgbClr val="000000"/>
              </a:solidFill>
              <a:round/>
              <a:tailEnd type="triangle" w="med" len="med"/>
            </a:ln>
          </p:spPr>
          <p:txBody>
            <a:bodyPr/>
            <a:lstStyle/>
            <a:p>
              <a:endParaRPr lang="zh-CN" altLang="en-US"/>
            </a:p>
          </p:txBody>
        </p:sp>
        <p:sp>
          <p:nvSpPr>
            <p:cNvPr id="10" name="Line 6"/>
            <p:cNvSpPr>
              <a:spLocks noChangeShapeType="true"/>
            </p:cNvSpPr>
            <p:nvPr/>
          </p:nvSpPr>
          <p:spPr bwMode="auto">
            <a:xfrm>
              <a:off x="6569" y="2159"/>
              <a:ext cx="960" cy="1"/>
            </a:xfrm>
            <a:prstGeom prst="line">
              <a:avLst/>
            </a:prstGeom>
            <a:noFill/>
            <a:ln w="9525" cmpd="sng">
              <a:solidFill>
                <a:srgbClr val="000000"/>
              </a:solidFill>
              <a:round/>
            </a:ln>
          </p:spPr>
          <p:txBody>
            <a:bodyPr/>
            <a:lstStyle/>
            <a:p>
              <a:endParaRPr lang="zh-CN" altLang="en-US"/>
            </a:p>
          </p:txBody>
        </p:sp>
        <p:sp>
          <p:nvSpPr>
            <p:cNvPr id="11" name="Line 7"/>
            <p:cNvSpPr>
              <a:spLocks noChangeShapeType="true"/>
            </p:cNvSpPr>
            <p:nvPr/>
          </p:nvSpPr>
          <p:spPr bwMode="auto">
            <a:xfrm>
              <a:off x="7079" y="1874"/>
              <a:ext cx="1" cy="630"/>
            </a:xfrm>
            <a:prstGeom prst="line">
              <a:avLst/>
            </a:prstGeom>
            <a:noFill/>
            <a:ln w="9525" cmpd="sng">
              <a:solidFill>
                <a:srgbClr val="000000"/>
              </a:solidFill>
              <a:round/>
              <a:tailEnd type="triangle" w="med" len="med"/>
            </a:ln>
          </p:spPr>
          <p:txBody>
            <a:bodyPr/>
            <a:lstStyle/>
            <a:p>
              <a:endParaRPr lang="zh-CN" altLang="en-US"/>
            </a:p>
          </p:txBody>
        </p:sp>
        <p:sp>
          <p:nvSpPr>
            <p:cNvPr id="12" name="Line 8"/>
            <p:cNvSpPr>
              <a:spLocks noChangeShapeType="true"/>
            </p:cNvSpPr>
            <p:nvPr/>
          </p:nvSpPr>
          <p:spPr bwMode="auto">
            <a:xfrm>
              <a:off x="6104" y="2159"/>
              <a:ext cx="1" cy="255"/>
            </a:xfrm>
            <a:prstGeom prst="line">
              <a:avLst/>
            </a:prstGeom>
            <a:noFill/>
            <a:ln w="9525" cmpd="sng">
              <a:solidFill>
                <a:srgbClr val="000000"/>
              </a:solidFill>
              <a:round/>
              <a:tailEnd type="triangle" w="med" len="med"/>
            </a:ln>
          </p:spPr>
          <p:txBody>
            <a:bodyPr/>
            <a:lstStyle/>
            <a:p>
              <a:endParaRPr lang="zh-CN" altLang="en-US"/>
            </a:p>
          </p:txBody>
        </p:sp>
        <p:sp>
          <p:nvSpPr>
            <p:cNvPr id="13" name="Line 9"/>
            <p:cNvSpPr>
              <a:spLocks noChangeShapeType="true"/>
            </p:cNvSpPr>
            <p:nvPr/>
          </p:nvSpPr>
          <p:spPr bwMode="auto">
            <a:xfrm>
              <a:off x="5564" y="2159"/>
              <a:ext cx="1" cy="300"/>
            </a:xfrm>
            <a:prstGeom prst="line">
              <a:avLst/>
            </a:prstGeom>
            <a:noFill/>
            <a:ln w="9525" cmpd="sng">
              <a:solidFill>
                <a:srgbClr val="000000"/>
              </a:solidFill>
              <a:round/>
              <a:tailEnd type="triangle" w="med" len="med"/>
            </a:ln>
          </p:spPr>
          <p:txBody>
            <a:bodyPr/>
            <a:lstStyle/>
            <a:p>
              <a:endParaRPr lang="zh-CN" altLang="en-US"/>
            </a:p>
          </p:txBody>
        </p:sp>
        <p:sp>
          <p:nvSpPr>
            <p:cNvPr id="14" name="Line 10"/>
            <p:cNvSpPr>
              <a:spLocks noChangeShapeType="true"/>
            </p:cNvSpPr>
            <p:nvPr/>
          </p:nvSpPr>
          <p:spPr bwMode="auto">
            <a:xfrm>
              <a:off x="4469" y="2144"/>
              <a:ext cx="15" cy="300"/>
            </a:xfrm>
            <a:prstGeom prst="line">
              <a:avLst/>
            </a:prstGeom>
            <a:noFill/>
            <a:ln w="9525" cmpd="sng">
              <a:solidFill>
                <a:srgbClr val="000000"/>
              </a:solidFill>
              <a:round/>
              <a:tailEnd type="triangle" w="med" len="med"/>
            </a:ln>
          </p:spPr>
          <p:txBody>
            <a:bodyPr/>
            <a:lstStyle/>
            <a:p>
              <a:endParaRPr lang="zh-CN" altLang="en-US"/>
            </a:p>
          </p:txBody>
        </p:sp>
        <p:sp>
          <p:nvSpPr>
            <p:cNvPr id="15" name="Line 11"/>
            <p:cNvSpPr>
              <a:spLocks noChangeShapeType="true"/>
            </p:cNvSpPr>
            <p:nvPr/>
          </p:nvSpPr>
          <p:spPr bwMode="auto">
            <a:xfrm>
              <a:off x="3914" y="2159"/>
              <a:ext cx="15" cy="270"/>
            </a:xfrm>
            <a:prstGeom prst="line">
              <a:avLst/>
            </a:prstGeom>
            <a:noFill/>
            <a:ln w="9525" cmpd="sng">
              <a:solidFill>
                <a:srgbClr val="000000"/>
              </a:solidFill>
              <a:round/>
              <a:tailEnd type="triangle" w="med" len="med"/>
            </a:ln>
          </p:spPr>
          <p:txBody>
            <a:bodyPr/>
            <a:lstStyle/>
            <a:p>
              <a:endParaRPr lang="zh-CN" altLang="en-US"/>
            </a:p>
          </p:txBody>
        </p:sp>
        <p:sp>
          <p:nvSpPr>
            <p:cNvPr id="16" name="Line 12"/>
            <p:cNvSpPr>
              <a:spLocks noChangeShapeType="true"/>
            </p:cNvSpPr>
            <p:nvPr/>
          </p:nvSpPr>
          <p:spPr bwMode="auto">
            <a:xfrm>
              <a:off x="3929" y="2144"/>
              <a:ext cx="2175" cy="15"/>
            </a:xfrm>
            <a:prstGeom prst="line">
              <a:avLst/>
            </a:prstGeom>
            <a:noFill/>
            <a:ln w="9525" cmpd="sng">
              <a:solidFill>
                <a:srgbClr val="000000"/>
              </a:solidFill>
              <a:round/>
            </a:ln>
          </p:spPr>
          <p:txBody>
            <a:bodyPr/>
            <a:lstStyle/>
            <a:p>
              <a:endParaRPr lang="zh-CN" altLang="en-US"/>
            </a:p>
          </p:txBody>
        </p:sp>
        <p:sp>
          <p:nvSpPr>
            <p:cNvPr id="17" name="Line 13"/>
            <p:cNvSpPr>
              <a:spLocks noChangeShapeType="true"/>
            </p:cNvSpPr>
            <p:nvPr/>
          </p:nvSpPr>
          <p:spPr bwMode="auto">
            <a:xfrm>
              <a:off x="4994" y="1904"/>
              <a:ext cx="1" cy="570"/>
            </a:xfrm>
            <a:prstGeom prst="line">
              <a:avLst/>
            </a:prstGeom>
            <a:noFill/>
            <a:ln w="9525" cmpd="sng">
              <a:solidFill>
                <a:srgbClr val="000000"/>
              </a:solidFill>
              <a:round/>
              <a:tailEnd type="triangle" w="med" len="med"/>
            </a:ln>
          </p:spPr>
          <p:txBody>
            <a:bodyPr/>
            <a:lstStyle/>
            <a:p>
              <a:endParaRPr lang="zh-CN" altLang="en-US"/>
            </a:p>
          </p:txBody>
        </p:sp>
        <p:sp>
          <p:nvSpPr>
            <p:cNvPr id="18" name="Rectangle 14"/>
            <p:cNvSpPr>
              <a:spLocks noChangeArrowheads="true"/>
            </p:cNvSpPr>
            <p:nvPr/>
          </p:nvSpPr>
          <p:spPr bwMode="auto">
            <a:xfrm>
              <a:off x="4161" y="1377"/>
              <a:ext cx="1181" cy="527"/>
            </a:xfrm>
            <a:prstGeom prst="rect">
              <a:avLst/>
            </a:prstGeom>
            <a:solidFill>
              <a:srgbClr val="FFFFFF"/>
            </a:solidFill>
            <a:ln w="9525" cmpd="sng">
              <a:solidFill>
                <a:srgbClr val="000000"/>
              </a:solidFill>
              <a:miter lim="800000"/>
            </a:ln>
          </p:spPr>
          <p:txBody>
            <a:bodyPr/>
            <a:lstStyle/>
            <a:p>
              <a:r>
                <a:rPr lang="zh-CN" altLang="en-US"/>
                <a:t>伤残待遇</a:t>
              </a:r>
              <a:endParaRPr lang="zh-CN" altLang="en-US"/>
            </a:p>
            <a:p>
              <a:endParaRPr lang="zh-CN" altLang="en-US"/>
            </a:p>
          </p:txBody>
        </p:sp>
        <p:sp>
          <p:nvSpPr>
            <p:cNvPr id="19" name="Line 15"/>
            <p:cNvSpPr>
              <a:spLocks noChangeShapeType="true"/>
            </p:cNvSpPr>
            <p:nvPr/>
          </p:nvSpPr>
          <p:spPr bwMode="auto">
            <a:xfrm>
              <a:off x="3314" y="2147"/>
              <a:ext cx="1" cy="225"/>
            </a:xfrm>
            <a:prstGeom prst="line">
              <a:avLst/>
            </a:prstGeom>
            <a:noFill/>
            <a:ln w="9525" cmpd="sng">
              <a:solidFill>
                <a:srgbClr val="000000"/>
              </a:solidFill>
              <a:round/>
              <a:tailEnd type="triangle" w="med" len="med"/>
            </a:ln>
          </p:spPr>
          <p:txBody>
            <a:bodyPr/>
            <a:lstStyle/>
            <a:p>
              <a:endParaRPr lang="zh-CN" altLang="en-US"/>
            </a:p>
          </p:txBody>
        </p:sp>
        <p:sp>
          <p:nvSpPr>
            <p:cNvPr id="20" name="Line 16"/>
            <p:cNvSpPr>
              <a:spLocks noChangeShapeType="true"/>
            </p:cNvSpPr>
            <p:nvPr/>
          </p:nvSpPr>
          <p:spPr bwMode="auto">
            <a:xfrm>
              <a:off x="2834" y="2132"/>
              <a:ext cx="1" cy="240"/>
            </a:xfrm>
            <a:prstGeom prst="line">
              <a:avLst/>
            </a:prstGeom>
            <a:noFill/>
            <a:ln w="9525" cmpd="sng">
              <a:solidFill>
                <a:srgbClr val="000000"/>
              </a:solidFill>
              <a:round/>
              <a:tailEnd type="triangle" w="med" len="med"/>
            </a:ln>
          </p:spPr>
          <p:txBody>
            <a:bodyPr/>
            <a:lstStyle/>
            <a:p>
              <a:endParaRPr lang="zh-CN" altLang="en-US"/>
            </a:p>
          </p:txBody>
        </p:sp>
        <p:sp>
          <p:nvSpPr>
            <p:cNvPr id="22" name="Line 18"/>
            <p:cNvSpPr>
              <a:spLocks noChangeShapeType="true"/>
            </p:cNvSpPr>
            <p:nvPr/>
          </p:nvSpPr>
          <p:spPr bwMode="auto">
            <a:xfrm>
              <a:off x="1304" y="2147"/>
              <a:ext cx="15" cy="210"/>
            </a:xfrm>
            <a:prstGeom prst="line">
              <a:avLst/>
            </a:prstGeom>
            <a:noFill/>
            <a:ln w="9525" cmpd="sng">
              <a:solidFill>
                <a:srgbClr val="000000"/>
              </a:solidFill>
              <a:round/>
              <a:tailEnd type="triangle" w="med" len="med"/>
            </a:ln>
          </p:spPr>
          <p:txBody>
            <a:bodyPr/>
            <a:lstStyle/>
            <a:p>
              <a:endParaRPr lang="zh-CN" altLang="en-US"/>
            </a:p>
          </p:txBody>
        </p:sp>
        <p:sp>
          <p:nvSpPr>
            <p:cNvPr id="23" name="Line 19"/>
            <p:cNvSpPr>
              <a:spLocks noChangeShapeType="true"/>
            </p:cNvSpPr>
            <p:nvPr/>
          </p:nvSpPr>
          <p:spPr bwMode="auto">
            <a:xfrm>
              <a:off x="779" y="2132"/>
              <a:ext cx="1" cy="195"/>
            </a:xfrm>
            <a:prstGeom prst="line">
              <a:avLst/>
            </a:prstGeom>
            <a:noFill/>
            <a:ln w="9525" cmpd="sng">
              <a:solidFill>
                <a:srgbClr val="000000"/>
              </a:solidFill>
              <a:round/>
              <a:tailEnd type="triangle" w="med" len="med"/>
            </a:ln>
          </p:spPr>
          <p:txBody>
            <a:bodyPr/>
            <a:lstStyle/>
            <a:p>
              <a:endParaRPr lang="zh-CN" altLang="en-US"/>
            </a:p>
          </p:txBody>
        </p:sp>
        <p:sp>
          <p:nvSpPr>
            <p:cNvPr id="24" name="Line 20"/>
            <p:cNvSpPr>
              <a:spLocks noChangeShapeType="true"/>
            </p:cNvSpPr>
            <p:nvPr/>
          </p:nvSpPr>
          <p:spPr bwMode="auto">
            <a:xfrm>
              <a:off x="194" y="2132"/>
              <a:ext cx="1" cy="180"/>
            </a:xfrm>
            <a:prstGeom prst="line">
              <a:avLst/>
            </a:prstGeom>
            <a:noFill/>
            <a:ln w="9525" cmpd="sng">
              <a:solidFill>
                <a:srgbClr val="000000"/>
              </a:solidFill>
              <a:round/>
              <a:tailEnd type="triangle" w="med" len="med"/>
            </a:ln>
          </p:spPr>
          <p:txBody>
            <a:bodyPr/>
            <a:lstStyle/>
            <a:p>
              <a:endParaRPr lang="zh-CN" altLang="en-US"/>
            </a:p>
          </p:txBody>
        </p:sp>
        <p:sp>
          <p:nvSpPr>
            <p:cNvPr id="25" name="Line 21"/>
            <p:cNvSpPr>
              <a:spLocks noChangeShapeType="true"/>
            </p:cNvSpPr>
            <p:nvPr/>
          </p:nvSpPr>
          <p:spPr bwMode="auto">
            <a:xfrm>
              <a:off x="194" y="2117"/>
              <a:ext cx="3135" cy="15"/>
            </a:xfrm>
            <a:prstGeom prst="line">
              <a:avLst/>
            </a:prstGeom>
            <a:noFill/>
            <a:ln w="9525" cmpd="sng">
              <a:solidFill>
                <a:srgbClr val="000000"/>
              </a:solidFill>
              <a:round/>
            </a:ln>
          </p:spPr>
          <p:txBody>
            <a:bodyPr/>
            <a:lstStyle/>
            <a:p>
              <a:endParaRPr lang="zh-CN" altLang="en-US"/>
            </a:p>
          </p:txBody>
        </p:sp>
        <p:sp>
          <p:nvSpPr>
            <p:cNvPr id="26" name="Line 22"/>
            <p:cNvSpPr>
              <a:spLocks noChangeShapeType="true"/>
            </p:cNvSpPr>
            <p:nvPr/>
          </p:nvSpPr>
          <p:spPr bwMode="auto">
            <a:xfrm>
              <a:off x="1844" y="1967"/>
              <a:ext cx="1" cy="375"/>
            </a:xfrm>
            <a:prstGeom prst="line">
              <a:avLst/>
            </a:prstGeom>
            <a:noFill/>
            <a:ln w="9525" cmpd="sng">
              <a:solidFill>
                <a:srgbClr val="000000"/>
              </a:solidFill>
              <a:round/>
              <a:tailEnd type="triangle" w="med" len="med"/>
            </a:ln>
          </p:spPr>
          <p:txBody>
            <a:bodyPr/>
            <a:lstStyle/>
            <a:p>
              <a:endParaRPr lang="zh-CN" altLang="en-US"/>
            </a:p>
          </p:txBody>
        </p:sp>
        <p:sp>
          <p:nvSpPr>
            <p:cNvPr id="27" name="Rectangle 23"/>
            <p:cNvSpPr>
              <a:spLocks noChangeArrowheads="true"/>
            </p:cNvSpPr>
            <p:nvPr/>
          </p:nvSpPr>
          <p:spPr bwMode="auto">
            <a:xfrm>
              <a:off x="7380" y="2485"/>
              <a:ext cx="375" cy="2750"/>
            </a:xfrm>
            <a:prstGeom prst="rect">
              <a:avLst/>
            </a:prstGeom>
            <a:solidFill>
              <a:srgbClr val="FFFFFF"/>
            </a:solidFill>
            <a:ln w="9525" cmpd="sng">
              <a:solidFill>
                <a:srgbClr val="000000"/>
              </a:solidFill>
              <a:miter lim="800000"/>
            </a:ln>
          </p:spPr>
          <p:txBody>
            <a:bodyPr/>
            <a:lstStyle/>
            <a:p>
              <a:r>
                <a:rPr lang="zh-CN" altLang="en-US" dirty="0"/>
                <a:t>一次性工亡补助金</a:t>
              </a:r>
              <a:endParaRPr lang="zh-CN" altLang="en-US" dirty="0"/>
            </a:p>
            <a:p>
              <a:endParaRPr lang="zh-CN" altLang="en-US" dirty="0"/>
            </a:p>
          </p:txBody>
        </p:sp>
        <p:sp>
          <p:nvSpPr>
            <p:cNvPr id="28" name="Rectangle 24"/>
            <p:cNvSpPr>
              <a:spLocks noChangeArrowheads="true"/>
            </p:cNvSpPr>
            <p:nvPr/>
          </p:nvSpPr>
          <p:spPr bwMode="auto">
            <a:xfrm>
              <a:off x="6869" y="2487"/>
              <a:ext cx="420" cy="2925"/>
            </a:xfrm>
            <a:prstGeom prst="rect">
              <a:avLst/>
            </a:prstGeom>
            <a:solidFill>
              <a:srgbClr val="FFFFFF"/>
            </a:solidFill>
            <a:ln w="9525" cmpd="sng">
              <a:solidFill>
                <a:srgbClr val="000000"/>
              </a:solidFill>
              <a:miter lim="800000"/>
            </a:ln>
          </p:spPr>
          <p:txBody>
            <a:bodyPr/>
            <a:lstStyle/>
            <a:p>
              <a:r>
                <a:rPr lang="zh-CN" altLang="en-US"/>
                <a:t>供养亲属抚恤金</a:t>
              </a:r>
              <a:endParaRPr lang="zh-CN" altLang="en-US"/>
            </a:p>
            <a:p>
              <a:endParaRPr lang="zh-CN" altLang="en-US"/>
            </a:p>
          </p:txBody>
        </p:sp>
        <p:sp>
          <p:nvSpPr>
            <p:cNvPr id="29" name="Rectangle 25"/>
            <p:cNvSpPr>
              <a:spLocks noChangeArrowheads="true"/>
            </p:cNvSpPr>
            <p:nvPr/>
          </p:nvSpPr>
          <p:spPr bwMode="auto">
            <a:xfrm>
              <a:off x="6375" y="2466"/>
              <a:ext cx="405" cy="1761"/>
            </a:xfrm>
            <a:prstGeom prst="rect">
              <a:avLst/>
            </a:prstGeom>
            <a:solidFill>
              <a:srgbClr val="FFFFFF"/>
            </a:solidFill>
            <a:ln w="9525" cmpd="sng">
              <a:solidFill>
                <a:srgbClr val="000000"/>
              </a:solidFill>
              <a:miter lim="800000"/>
            </a:ln>
          </p:spPr>
          <p:txBody>
            <a:bodyPr/>
            <a:lstStyle/>
            <a:p>
              <a:r>
                <a:rPr lang="zh-CN" altLang="en-US"/>
                <a:t>丧葬补助金</a:t>
              </a:r>
              <a:endParaRPr lang="zh-CN" altLang="en-US"/>
            </a:p>
            <a:p>
              <a:endParaRPr lang="zh-CN" altLang="en-US"/>
            </a:p>
          </p:txBody>
        </p:sp>
        <p:sp>
          <p:nvSpPr>
            <p:cNvPr id="30" name="Line 26"/>
            <p:cNvSpPr>
              <a:spLocks noChangeShapeType="true"/>
            </p:cNvSpPr>
            <p:nvPr/>
          </p:nvSpPr>
          <p:spPr bwMode="auto">
            <a:xfrm>
              <a:off x="6869" y="1136"/>
              <a:ext cx="15" cy="270"/>
            </a:xfrm>
            <a:prstGeom prst="line">
              <a:avLst/>
            </a:prstGeom>
            <a:noFill/>
            <a:ln w="9525" cmpd="sng">
              <a:solidFill>
                <a:srgbClr val="000000"/>
              </a:solidFill>
              <a:round/>
              <a:tailEnd type="triangle" w="med" len="med"/>
            </a:ln>
          </p:spPr>
          <p:txBody>
            <a:bodyPr/>
            <a:lstStyle/>
            <a:p>
              <a:endParaRPr lang="zh-CN" altLang="en-US"/>
            </a:p>
          </p:txBody>
        </p:sp>
        <p:sp>
          <p:nvSpPr>
            <p:cNvPr id="31" name="Line 27"/>
            <p:cNvSpPr>
              <a:spLocks noChangeShapeType="true"/>
            </p:cNvSpPr>
            <p:nvPr/>
          </p:nvSpPr>
          <p:spPr bwMode="auto">
            <a:xfrm flipV="true">
              <a:off x="1814" y="1101"/>
              <a:ext cx="5070" cy="21"/>
            </a:xfrm>
            <a:prstGeom prst="line">
              <a:avLst/>
            </a:prstGeom>
            <a:noFill/>
            <a:ln w="9525" cmpd="sng">
              <a:solidFill>
                <a:srgbClr val="000000"/>
              </a:solidFill>
              <a:round/>
            </a:ln>
          </p:spPr>
          <p:txBody>
            <a:bodyPr/>
            <a:lstStyle/>
            <a:p>
              <a:endParaRPr lang="zh-CN" altLang="en-US"/>
            </a:p>
          </p:txBody>
        </p:sp>
        <p:sp>
          <p:nvSpPr>
            <p:cNvPr id="32" name="Line 28"/>
            <p:cNvSpPr>
              <a:spLocks noChangeShapeType="true"/>
            </p:cNvSpPr>
            <p:nvPr/>
          </p:nvSpPr>
          <p:spPr bwMode="auto">
            <a:xfrm>
              <a:off x="4634" y="746"/>
              <a:ext cx="1" cy="660"/>
            </a:xfrm>
            <a:prstGeom prst="line">
              <a:avLst/>
            </a:prstGeom>
            <a:noFill/>
            <a:ln w="9525" cmpd="sng">
              <a:solidFill>
                <a:srgbClr val="000000"/>
              </a:solidFill>
              <a:round/>
              <a:tailEnd type="triangle" w="med" len="med"/>
            </a:ln>
          </p:spPr>
          <p:txBody>
            <a:bodyPr/>
            <a:lstStyle/>
            <a:p>
              <a:endParaRPr lang="zh-CN" altLang="en-US"/>
            </a:p>
          </p:txBody>
        </p:sp>
        <p:sp>
          <p:nvSpPr>
            <p:cNvPr id="33" name="Rectangle 29"/>
            <p:cNvSpPr>
              <a:spLocks noChangeArrowheads="true"/>
            </p:cNvSpPr>
            <p:nvPr/>
          </p:nvSpPr>
          <p:spPr bwMode="auto">
            <a:xfrm>
              <a:off x="6349" y="1408"/>
              <a:ext cx="1181" cy="465"/>
            </a:xfrm>
            <a:prstGeom prst="rect">
              <a:avLst/>
            </a:prstGeom>
            <a:solidFill>
              <a:srgbClr val="FFFFFF"/>
            </a:solidFill>
            <a:ln w="9525" cmpd="sng">
              <a:solidFill>
                <a:srgbClr val="000000"/>
              </a:solidFill>
              <a:miter lim="800000"/>
            </a:ln>
          </p:spPr>
          <p:txBody>
            <a:bodyPr/>
            <a:lstStyle/>
            <a:p>
              <a:r>
                <a:rPr lang="zh-CN" altLang="en-US"/>
                <a:t>工亡待遇</a:t>
              </a:r>
              <a:endParaRPr lang="zh-CN" altLang="en-US"/>
            </a:p>
            <a:p>
              <a:endParaRPr lang="zh-CN" altLang="en-US"/>
            </a:p>
          </p:txBody>
        </p:sp>
        <p:sp>
          <p:nvSpPr>
            <p:cNvPr id="34" name="Rectangle 30"/>
            <p:cNvSpPr>
              <a:spLocks noChangeArrowheads="true"/>
            </p:cNvSpPr>
            <p:nvPr/>
          </p:nvSpPr>
          <p:spPr bwMode="auto">
            <a:xfrm>
              <a:off x="5819" y="2445"/>
              <a:ext cx="420" cy="2220"/>
            </a:xfrm>
            <a:prstGeom prst="rect">
              <a:avLst/>
            </a:prstGeom>
            <a:solidFill>
              <a:srgbClr val="FFFFFF"/>
            </a:solidFill>
            <a:ln w="9525" cmpd="sng">
              <a:solidFill>
                <a:srgbClr val="000000"/>
              </a:solidFill>
              <a:miter lim="800000"/>
            </a:ln>
          </p:spPr>
          <p:txBody>
            <a:bodyPr/>
            <a:lstStyle/>
            <a:p>
              <a:r>
                <a:rPr lang="zh-CN" altLang="en-US"/>
                <a:t>生活护理费</a:t>
              </a:r>
              <a:endParaRPr lang="zh-CN" altLang="en-US"/>
            </a:p>
            <a:p>
              <a:endParaRPr lang="zh-CN" altLang="en-US"/>
            </a:p>
          </p:txBody>
        </p:sp>
        <p:sp>
          <p:nvSpPr>
            <p:cNvPr id="35" name="Rectangle 31"/>
            <p:cNvSpPr>
              <a:spLocks noChangeArrowheads="true"/>
            </p:cNvSpPr>
            <p:nvPr/>
          </p:nvSpPr>
          <p:spPr bwMode="auto">
            <a:xfrm>
              <a:off x="4292" y="2441"/>
              <a:ext cx="402" cy="3724"/>
            </a:xfrm>
            <a:prstGeom prst="rect">
              <a:avLst/>
            </a:prstGeom>
            <a:solidFill>
              <a:srgbClr val="FFFFFF"/>
            </a:solidFill>
            <a:ln w="9525" cmpd="sng">
              <a:solidFill>
                <a:srgbClr val="000000"/>
              </a:solidFill>
              <a:miter lim="800000"/>
            </a:ln>
          </p:spPr>
          <p:txBody>
            <a:bodyPr/>
            <a:lstStyle/>
            <a:p>
              <a:r>
                <a:rPr lang="zh-CN" altLang="en-US"/>
                <a:t>一至六级伤残津贴</a:t>
              </a:r>
              <a:endParaRPr lang="zh-CN" altLang="en-US"/>
            </a:p>
            <a:p>
              <a:endParaRPr lang="zh-CN" altLang="en-US"/>
            </a:p>
          </p:txBody>
        </p:sp>
        <p:sp>
          <p:nvSpPr>
            <p:cNvPr id="36" name="Rectangle 32"/>
            <p:cNvSpPr>
              <a:spLocks noChangeArrowheads="true"/>
            </p:cNvSpPr>
            <p:nvPr/>
          </p:nvSpPr>
          <p:spPr bwMode="auto">
            <a:xfrm>
              <a:off x="5345" y="2455"/>
              <a:ext cx="384" cy="4359"/>
            </a:xfrm>
            <a:prstGeom prst="rect">
              <a:avLst/>
            </a:prstGeom>
            <a:solidFill>
              <a:srgbClr val="FFFFFF"/>
            </a:solidFill>
            <a:ln w="9525" cmpd="sng">
              <a:solidFill>
                <a:srgbClr val="000000"/>
              </a:solidFill>
              <a:miter lim="800000"/>
            </a:ln>
          </p:spPr>
          <p:txBody>
            <a:bodyPr/>
            <a:lstStyle/>
            <a:p>
              <a:r>
                <a:rPr lang="zh-CN" altLang="en-US">
                  <a:solidFill>
                    <a:srgbClr val="FF0066"/>
                  </a:solidFill>
                </a:rPr>
                <a:t>五至十级一次性伤残就业补助金</a:t>
              </a:r>
              <a:endParaRPr lang="zh-CN" altLang="en-US">
                <a:solidFill>
                  <a:srgbClr val="FF0066"/>
                </a:solidFill>
              </a:endParaRPr>
            </a:p>
            <a:p>
              <a:endParaRPr lang="zh-CN" altLang="en-US"/>
            </a:p>
          </p:txBody>
        </p:sp>
        <p:sp>
          <p:nvSpPr>
            <p:cNvPr id="37" name="Rectangle 33"/>
            <p:cNvSpPr>
              <a:spLocks noChangeArrowheads="true"/>
            </p:cNvSpPr>
            <p:nvPr/>
          </p:nvSpPr>
          <p:spPr bwMode="auto">
            <a:xfrm>
              <a:off x="4844" y="2447"/>
              <a:ext cx="360" cy="4367"/>
            </a:xfrm>
            <a:prstGeom prst="rect">
              <a:avLst/>
            </a:prstGeom>
            <a:solidFill>
              <a:srgbClr val="FFFFFF"/>
            </a:solidFill>
            <a:ln w="9525" cmpd="sng">
              <a:solidFill>
                <a:srgbClr val="000000"/>
              </a:solidFill>
              <a:miter lim="800000"/>
            </a:ln>
          </p:spPr>
          <p:txBody>
            <a:bodyPr/>
            <a:lstStyle/>
            <a:p>
              <a:r>
                <a:rPr lang="zh-CN" altLang="en-US"/>
                <a:t>五至十级一次性工伤医疗补助金</a:t>
              </a:r>
              <a:endParaRPr lang="zh-CN" altLang="en-US"/>
            </a:p>
            <a:p>
              <a:endParaRPr lang="zh-CN" altLang="en-US"/>
            </a:p>
          </p:txBody>
        </p:sp>
        <p:sp>
          <p:nvSpPr>
            <p:cNvPr id="38" name="Rectangle 34"/>
            <p:cNvSpPr>
              <a:spLocks noChangeArrowheads="true"/>
            </p:cNvSpPr>
            <p:nvPr/>
          </p:nvSpPr>
          <p:spPr bwMode="auto">
            <a:xfrm>
              <a:off x="3752" y="2421"/>
              <a:ext cx="433" cy="2849"/>
            </a:xfrm>
            <a:prstGeom prst="rect">
              <a:avLst/>
            </a:prstGeom>
            <a:solidFill>
              <a:srgbClr val="FFFFFF"/>
            </a:solidFill>
            <a:ln w="9525" cmpd="sng">
              <a:solidFill>
                <a:srgbClr val="000000"/>
              </a:solidFill>
              <a:miter lim="800000"/>
            </a:ln>
          </p:spPr>
          <p:txBody>
            <a:bodyPr/>
            <a:lstStyle/>
            <a:p>
              <a:r>
                <a:rPr lang="zh-CN" altLang="en-US"/>
                <a:t>一次性伤残补助金</a:t>
              </a:r>
              <a:endParaRPr lang="zh-CN" altLang="en-US"/>
            </a:p>
            <a:p>
              <a:endParaRPr lang="zh-CN" altLang="en-US"/>
            </a:p>
          </p:txBody>
        </p:sp>
        <p:sp>
          <p:nvSpPr>
            <p:cNvPr id="39" name="Rectangle 35"/>
            <p:cNvSpPr>
              <a:spLocks noChangeArrowheads="true"/>
            </p:cNvSpPr>
            <p:nvPr/>
          </p:nvSpPr>
          <p:spPr bwMode="auto">
            <a:xfrm>
              <a:off x="3091" y="2370"/>
              <a:ext cx="405" cy="3196"/>
            </a:xfrm>
            <a:prstGeom prst="rect">
              <a:avLst/>
            </a:prstGeom>
            <a:solidFill>
              <a:srgbClr val="FFFFFF"/>
            </a:solidFill>
            <a:ln w="9525" cmpd="sng">
              <a:solidFill>
                <a:srgbClr val="000000"/>
              </a:solidFill>
              <a:miter lim="800000"/>
            </a:ln>
          </p:spPr>
          <p:txBody>
            <a:bodyPr/>
            <a:lstStyle/>
            <a:p>
              <a:r>
                <a:rPr lang="zh-CN" altLang="en-US">
                  <a:solidFill>
                    <a:srgbClr val="FF0066"/>
                  </a:solidFill>
                </a:rPr>
                <a:t>停工留薪期护理费</a:t>
              </a:r>
              <a:endParaRPr lang="zh-CN" altLang="en-US">
                <a:solidFill>
                  <a:srgbClr val="FF0066"/>
                </a:solidFill>
              </a:endParaRPr>
            </a:p>
            <a:p>
              <a:endParaRPr lang="zh-CN" altLang="en-US"/>
            </a:p>
          </p:txBody>
        </p:sp>
        <p:sp>
          <p:nvSpPr>
            <p:cNvPr id="40" name="Rectangle 36"/>
            <p:cNvSpPr>
              <a:spLocks noChangeArrowheads="true"/>
            </p:cNvSpPr>
            <p:nvPr/>
          </p:nvSpPr>
          <p:spPr bwMode="auto">
            <a:xfrm>
              <a:off x="2582" y="2367"/>
              <a:ext cx="432" cy="3155"/>
            </a:xfrm>
            <a:prstGeom prst="rect">
              <a:avLst/>
            </a:prstGeom>
            <a:solidFill>
              <a:srgbClr val="FFFFFF"/>
            </a:solidFill>
            <a:ln w="9525" cmpd="sng">
              <a:solidFill>
                <a:srgbClr val="000000"/>
              </a:solidFill>
              <a:miter lim="800000"/>
            </a:ln>
          </p:spPr>
          <p:txBody>
            <a:bodyPr/>
            <a:lstStyle/>
            <a:p>
              <a:r>
                <a:rPr lang="zh-CN" altLang="en-US">
                  <a:solidFill>
                    <a:srgbClr val="FF0066"/>
                  </a:solidFill>
                </a:rPr>
                <a:t>停工留薪期工资福利</a:t>
              </a:r>
              <a:endParaRPr lang="zh-CN" altLang="en-US">
                <a:solidFill>
                  <a:srgbClr val="FF0066"/>
                </a:solidFill>
              </a:endParaRPr>
            </a:p>
            <a:p>
              <a:endParaRPr lang="zh-CN" altLang="en-US"/>
            </a:p>
          </p:txBody>
        </p:sp>
        <p:sp>
          <p:nvSpPr>
            <p:cNvPr id="41" name="Rectangle 37"/>
            <p:cNvSpPr>
              <a:spLocks noChangeArrowheads="true"/>
            </p:cNvSpPr>
            <p:nvPr/>
          </p:nvSpPr>
          <p:spPr bwMode="auto">
            <a:xfrm>
              <a:off x="2069" y="2370"/>
              <a:ext cx="420" cy="2310"/>
            </a:xfrm>
            <a:prstGeom prst="rect">
              <a:avLst/>
            </a:prstGeom>
            <a:solidFill>
              <a:srgbClr val="FFFFFF"/>
            </a:solidFill>
            <a:ln w="9525" cmpd="sng">
              <a:solidFill>
                <a:srgbClr val="000000"/>
              </a:solidFill>
              <a:miter lim="800000"/>
            </a:ln>
          </p:spPr>
          <p:txBody>
            <a:bodyPr/>
            <a:lstStyle/>
            <a:p>
              <a:r>
                <a:rPr lang="zh-CN" altLang="en-US"/>
                <a:t>辅助器具费</a:t>
              </a:r>
              <a:endParaRPr lang="zh-CN" altLang="en-US"/>
            </a:p>
            <a:p>
              <a:endParaRPr lang="zh-CN" altLang="en-US"/>
            </a:p>
          </p:txBody>
        </p:sp>
        <p:sp>
          <p:nvSpPr>
            <p:cNvPr id="42" name="Rectangle 38"/>
            <p:cNvSpPr>
              <a:spLocks noChangeArrowheads="true"/>
            </p:cNvSpPr>
            <p:nvPr/>
          </p:nvSpPr>
          <p:spPr bwMode="auto">
            <a:xfrm>
              <a:off x="1574" y="2370"/>
              <a:ext cx="420" cy="2850"/>
            </a:xfrm>
            <a:prstGeom prst="rect">
              <a:avLst/>
            </a:prstGeom>
            <a:solidFill>
              <a:srgbClr val="FFFFFF"/>
            </a:solidFill>
            <a:ln w="9525" cmpd="sng">
              <a:solidFill>
                <a:srgbClr val="000000"/>
              </a:solidFill>
              <a:miter lim="800000"/>
            </a:ln>
          </p:spPr>
          <p:txBody>
            <a:bodyPr/>
            <a:lstStyle/>
            <a:p>
              <a:r>
                <a:rPr lang="zh-CN" altLang="en-US"/>
                <a:t>交通住宿补助</a:t>
              </a:r>
              <a:endParaRPr lang="zh-CN" altLang="en-US"/>
            </a:p>
            <a:p>
              <a:endParaRPr lang="zh-CN" altLang="en-US"/>
            </a:p>
          </p:txBody>
        </p:sp>
        <p:sp>
          <p:nvSpPr>
            <p:cNvPr id="43" name="Rectangle 39"/>
            <p:cNvSpPr>
              <a:spLocks noChangeArrowheads="true"/>
            </p:cNvSpPr>
            <p:nvPr/>
          </p:nvSpPr>
          <p:spPr bwMode="auto">
            <a:xfrm>
              <a:off x="1051" y="2371"/>
              <a:ext cx="435" cy="3060"/>
            </a:xfrm>
            <a:prstGeom prst="rect">
              <a:avLst/>
            </a:prstGeom>
            <a:solidFill>
              <a:srgbClr val="FFFFFF"/>
            </a:solidFill>
            <a:ln w="9525" cmpd="sng">
              <a:solidFill>
                <a:srgbClr val="000000"/>
              </a:solidFill>
              <a:miter lim="800000"/>
            </a:ln>
          </p:spPr>
          <p:txBody>
            <a:bodyPr/>
            <a:lstStyle/>
            <a:p>
              <a:r>
                <a:rPr lang="zh-CN" altLang="en-US"/>
                <a:t>住院伙食费</a:t>
              </a:r>
              <a:endParaRPr lang="zh-CN" altLang="en-US"/>
            </a:p>
            <a:p>
              <a:endParaRPr lang="zh-CN" altLang="en-US"/>
            </a:p>
          </p:txBody>
        </p:sp>
        <p:sp>
          <p:nvSpPr>
            <p:cNvPr id="44" name="Rectangle 40"/>
            <p:cNvSpPr>
              <a:spLocks noChangeArrowheads="true"/>
            </p:cNvSpPr>
            <p:nvPr/>
          </p:nvSpPr>
          <p:spPr bwMode="auto">
            <a:xfrm>
              <a:off x="0" y="2368"/>
              <a:ext cx="404" cy="4065"/>
            </a:xfrm>
            <a:prstGeom prst="rect">
              <a:avLst/>
            </a:prstGeom>
            <a:solidFill>
              <a:srgbClr val="FFFFFF"/>
            </a:solidFill>
            <a:ln w="9525" cmpd="sng">
              <a:solidFill>
                <a:srgbClr val="000000"/>
              </a:solidFill>
              <a:miter lim="800000"/>
            </a:ln>
          </p:spPr>
          <p:txBody>
            <a:bodyPr/>
            <a:lstStyle/>
            <a:p>
              <a:r>
                <a:rPr lang="zh-CN" altLang="en-US"/>
                <a:t>工伤医疗费</a:t>
              </a:r>
              <a:endParaRPr lang="zh-CN" altLang="en-US"/>
            </a:p>
            <a:p>
              <a:endParaRPr lang="zh-CN" altLang="en-US"/>
            </a:p>
          </p:txBody>
        </p:sp>
        <p:sp>
          <p:nvSpPr>
            <p:cNvPr id="45" name="Rectangle 41"/>
            <p:cNvSpPr>
              <a:spLocks noChangeArrowheads="true"/>
            </p:cNvSpPr>
            <p:nvPr/>
          </p:nvSpPr>
          <p:spPr bwMode="auto">
            <a:xfrm>
              <a:off x="539" y="2357"/>
              <a:ext cx="420" cy="2565"/>
            </a:xfrm>
            <a:prstGeom prst="rect">
              <a:avLst/>
            </a:prstGeom>
            <a:solidFill>
              <a:srgbClr val="FFFFFF"/>
            </a:solidFill>
            <a:ln w="9525" cmpd="sng">
              <a:solidFill>
                <a:srgbClr val="000000"/>
              </a:solidFill>
              <a:miter lim="800000"/>
            </a:ln>
          </p:spPr>
          <p:txBody>
            <a:bodyPr/>
            <a:lstStyle/>
            <a:p>
              <a:r>
                <a:rPr lang="zh-CN" altLang="en-US"/>
                <a:t>工伤康复费</a:t>
              </a:r>
              <a:endParaRPr lang="zh-CN" altLang="en-US"/>
            </a:p>
            <a:p>
              <a:endParaRPr lang="zh-CN" altLang="en-US"/>
            </a:p>
          </p:txBody>
        </p:sp>
        <p:sp>
          <p:nvSpPr>
            <p:cNvPr id="46" name="Line 42"/>
            <p:cNvSpPr>
              <a:spLocks noChangeShapeType="true"/>
            </p:cNvSpPr>
            <p:nvPr/>
          </p:nvSpPr>
          <p:spPr bwMode="auto">
            <a:xfrm>
              <a:off x="1844" y="1121"/>
              <a:ext cx="1" cy="300"/>
            </a:xfrm>
            <a:prstGeom prst="line">
              <a:avLst/>
            </a:prstGeom>
            <a:noFill/>
            <a:ln w="9525" cmpd="sng">
              <a:solidFill>
                <a:srgbClr val="000000"/>
              </a:solidFill>
              <a:round/>
              <a:tailEnd type="triangle" w="med" len="med"/>
            </a:ln>
          </p:spPr>
          <p:txBody>
            <a:bodyPr/>
            <a:lstStyle/>
            <a:p>
              <a:endParaRPr lang="zh-CN" altLang="en-US"/>
            </a:p>
          </p:txBody>
        </p:sp>
        <p:sp>
          <p:nvSpPr>
            <p:cNvPr id="47" name="Rectangle 43"/>
            <p:cNvSpPr>
              <a:spLocks noChangeArrowheads="true"/>
            </p:cNvSpPr>
            <p:nvPr/>
          </p:nvSpPr>
          <p:spPr bwMode="auto">
            <a:xfrm>
              <a:off x="1025" y="1456"/>
              <a:ext cx="1494" cy="491"/>
            </a:xfrm>
            <a:prstGeom prst="rect">
              <a:avLst/>
            </a:prstGeom>
            <a:solidFill>
              <a:srgbClr val="FFFFFF"/>
            </a:solidFill>
            <a:ln w="9525" cmpd="sng">
              <a:solidFill>
                <a:srgbClr val="000000"/>
              </a:solidFill>
              <a:miter lim="800000"/>
            </a:ln>
          </p:spPr>
          <p:txBody>
            <a:bodyPr/>
            <a:lstStyle/>
            <a:p>
              <a:r>
                <a:rPr lang="zh-CN" altLang="en-US" dirty="0"/>
                <a:t>医</a:t>
              </a:r>
              <a:r>
                <a:rPr lang="zh-CN" altLang="en-US" dirty="0" smtClean="0"/>
                <a:t>疗期待</a:t>
              </a:r>
              <a:r>
                <a:rPr lang="zh-CN" altLang="en-US" dirty="0"/>
                <a:t>遇</a:t>
              </a:r>
              <a:endParaRPr lang="zh-CN" altLang="en-US" dirty="0"/>
            </a:p>
            <a:p>
              <a:endParaRPr lang="zh-CN" altLang="en-US" dirty="0"/>
            </a:p>
          </p:txBody>
        </p:sp>
      </p:grpSp>
      <p:sp>
        <p:nvSpPr>
          <p:cNvPr id="48" name="Line 16"/>
          <p:cNvSpPr>
            <a:spLocks noChangeShapeType="true"/>
          </p:cNvSpPr>
          <p:nvPr/>
        </p:nvSpPr>
        <p:spPr bwMode="auto">
          <a:xfrm>
            <a:off x="4334632" y="2442686"/>
            <a:ext cx="1037" cy="220543"/>
          </a:xfrm>
          <a:prstGeom prst="line">
            <a:avLst/>
          </a:prstGeom>
          <a:noFill/>
          <a:ln w="9525" cmpd="sng">
            <a:solidFill>
              <a:srgbClr val="000000"/>
            </a:solidFill>
            <a:round/>
            <a:tailEnd type="triangle" w="med" len="med"/>
          </a:ln>
        </p:spPr>
        <p:txBody>
          <a:bodyPr/>
          <a:lstStyle/>
          <a:p>
            <a:endParaRPr lang="zh-CN"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Group 2"/>
          <p:cNvGraphicFramePr>
            <a:graphicFrameLocks noGrp="true"/>
          </p:cNvGraphicFramePr>
          <p:nvPr>
            <p:ph sz="half" idx="4294967295"/>
            <p:custDataLst>
              <p:tags r:id="rId1"/>
            </p:custDataLst>
          </p:nvPr>
        </p:nvGraphicFramePr>
        <p:xfrm>
          <a:off x="1748155" y="1868170"/>
          <a:ext cx="8776970" cy="4648835"/>
        </p:xfrm>
        <a:graphic>
          <a:graphicData uri="http://schemas.openxmlformats.org/drawingml/2006/table">
            <a:tbl>
              <a:tblPr/>
              <a:tblGrid>
                <a:gridCol w="1563370"/>
                <a:gridCol w="1575435"/>
                <a:gridCol w="2097405"/>
                <a:gridCol w="734695"/>
                <a:gridCol w="1012825"/>
                <a:gridCol w="770890"/>
                <a:gridCol w="1022350"/>
              </a:tblGrid>
              <a:tr h="440690">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700" b="1" i="0" u="none" strike="noStrike" cap="none" normalizeH="0" baseline="0" dirty="0" smtClean="0">
                          <a:ln>
                            <a:noFill/>
                          </a:ln>
                          <a:solidFill>
                            <a:srgbClr val="FFFFFF"/>
                          </a:solidFill>
                          <a:effectLst/>
                          <a:latin typeface="Calibri" panose="020F0502020204030204" pitchFamily="34" charset="0"/>
                          <a:ea typeface="宋体" pitchFamily="2" charset="-122"/>
                        </a:rPr>
                        <a:t>待遇类别</a:t>
                      </a:r>
                      <a:endParaRPr kumimoji="0" lang="zh-CN" sz="1700" b="1" i="0" u="none" strike="noStrike" cap="none" normalizeH="0" baseline="0" dirty="0" smtClean="0">
                        <a:ln>
                          <a:noFill/>
                        </a:ln>
                        <a:solidFill>
                          <a:srgbClr val="FFFFFF"/>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0" lang="zh-CN" sz="1700" b="1" i="0" u="none" strike="noStrike" cap="none" normalizeH="0" baseline="0" smtClean="0">
                          <a:ln>
                            <a:noFill/>
                          </a:ln>
                          <a:solidFill>
                            <a:srgbClr val="FFFFFF"/>
                          </a:solidFill>
                          <a:effectLst/>
                          <a:latin typeface="Calibri" panose="020F0502020204030204" pitchFamily="34" charset="0"/>
                          <a:ea typeface="宋体" pitchFamily="2" charset="-122"/>
                        </a:rPr>
                        <a:t>项目</a:t>
                      </a:r>
                      <a:endParaRPr kumimoji="0" lang="zh-CN" sz="1700" b="1" i="0" u="none" strike="noStrike" cap="none" normalizeH="0" baseline="0" smtClean="0">
                        <a:ln>
                          <a:noFill/>
                        </a:ln>
                        <a:solidFill>
                          <a:srgbClr val="FFFFFF"/>
                        </a:solidFill>
                        <a:effectLst/>
                        <a:latin typeface="Calibri" panose="020F0502020204030204" pitchFamily="34" charset="0"/>
                        <a:ea typeface="华文新魏" panose="02010800040101010101" pitchFamily="2" charset="-122"/>
                      </a:endParaRPr>
                    </a:p>
                  </a:txBody>
                  <a:tcPr horzOverflow="overflow">
                    <a:lnL>
                      <a:noFill/>
                    </a:lnL>
                    <a:lnR>
                      <a:noFill/>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F81BD"/>
                    </a:solidFill>
                  </a:tcPr>
                </a:tc>
                <a:tc gridSpan="5">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0" lang="zh-CN" sz="1700" b="1" i="0" u="none" strike="noStrike" cap="none" normalizeH="0" baseline="0" smtClean="0">
                          <a:ln>
                            <a:noFill/>
                          </a:ln>
                          <a:solidFill>
                            <a:srgbClr val="FFFFFF"/>
                          </a:solidFill>
                          <a:effectLst/>
                          <a:latin typeface="Calibri" panose="020F0502020204030204" pitchFamily="34" charset="0"/>
                          <a:ea typeface="宋体" pitchFamily="2" charset="-122"/>
                        </a:rPr>
                        <a:t>计发标准</a:t>
                      </a:r>
                      <a:endParaRPr kumimoji="0" lang="zh-CN" sz="1700" b="1" i="0" u="none" strike="noStrike" cap="none" normalizeH="0" baseline="0" smtClean="0">
                        <a:ln>
                          <a:noFill/>
                        </a:ln>
                        <a:solidFill>
                          <a:srgbClr val="FFFFFF"/>
                        </a:solidFill>
                        <a:effectLst/>
                        <a:latin typeface="Calibri" panose="020F0502020204030204" pitchFamily="34" charset="0"/>
                        <a:ea typeface="华文新魏" panose="02010800040101010101" pitchFamily="2" charset="-122"/>
                      </a:endParaRPr>
                    </a:p>
                  </a:txBody>
                  <a:tcPr horzOverflow="overflow">
                    <a:lnL>
                      <a:noFill/>
                    </a:lnL>
                    <a:lnR>
                      <a:noFill/>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F81BD"/>
                    </a:solidFill>
                  </a:tcPr>
                </a:tc>
                <a:tc hMerge="true">
                  <a:tcPr/>
                </a:tc>
                <a:tc hMerge="true">
                  <a:tcPr/>
                </a:tc>
                <a:tc hMerge="true">
                  <a:tcPr/>
                </a:tc>
                <a:tc hMerge="true">
                  <a:tcPr/>
                </a:tc>
              </a:tr>
              <a:tr h="594360">
                <a:tc rowSpan="8">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700" b="0" i="0" u="none" strike="noStrike" cap="none" normalizeH="0" baseline="0" smtClean="0">
                          <a:ln>
                            <a:noFill/>
                          </a:ln>
                          <a:solidFill>
                            <a:srgbClr val="000000"/>
                          </a:solidFill>
                          <a:effectLst/>
                          <a:latin typeface="Calibri" panose="020F0502020204030204" pitchFamily="34" charset="0"/>
                          <a:ea typeface="宋体" pitchFamily="2" charset="-122"/>
                        </a:rPr>
                        <a:t>医疗和康复待遇</a:t>
                      </a:r>
                      <a:endParaRPr kumimoji="0" lang="zh-CN" sz="17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700" b="0" i="0" u="none" strike="noStrike" cap="none" normalizeH="0" baseline="0" smtClean="0">
                          <a:ln>
                            <a:noFill/>
                          </a:ln>
                          <a:solidFill>
                            <a:srgbClr val="000000"/>
                          </a:solidFill>
                          <a:effectLst/>
                          <a:latin typeface="Calibri" panose="020F0502020204030204" pitchFamily="34" charset="0"/>
                          <a:ea typeface="宋体" pitchFamily="2" charset="-122"/>
                        </a:rPr>
                        <a:t>医疗项目</a:t>
                      </a:r>
                      <a:endParaRPr kumimoji="0" lang="zh-CN" sz="17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gridSpan="5">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700" b="0" i="0" u="none" strike="noStrike" cap="none" normalizeH="0" baseline="0" dirty="0" smtClean="0">
                          <a:ln>
                            <a:noFill/>
                          </a:ln>
                          <a:solidFill>
                            <a:srgbClr val="000000"/>
                          </a:solidFill>
                          <a:effectLst/>
                          <a:latin typeface="Calibri" panose="020F0502020204030204" pitchFamily="34" charset="0"/>
                          <a:ea typeface="宋体" pitchFamily="2" charset="-122"/>
                        </a:rPr>
                        <a:t>按规定标准支付</a:t>
                      </a:r>
                      <a:r>
                        <a:rPr kumimoji="0" lang="zh-CN" altLang="en-US" sz="1700" b="0" i="0" u="none" strike="noStrike" cap="none" normalizeH="0" baseline="0" dirty="0" smtClean="0">
                          <a:ln>
                            <a:noFill/>
                          </a:ln>
                          <a:solidFill>
                            <a:srgbClr val="000000"/>
                          </a:solidFill>
                          <a:effectLst/>
                          <a:latin typeface="Calibri" panose="020F0502020204030204" pitchFamily="34" charset="0"/>
                          <a:ea typeface="宋体" pitchFamily="2" charset="-122"/>
                        </a:rPr>
                        <a:t>（</a:t>
                      </a:r>
                      <a:r>
                        <a:rPr lang="zh-CN" altLang="en-US" sz="1600" dirty="0" smtClean="0"/>
                        <a:t>符合工伤保险诊疗目录、工伤保险药品目录、工伤保险住院服务标准。）</a:t>
                      </a:r>
                      <a:endParaRPr kumimoji="0" lang="zh-CN" sz="17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hMerge="true">
                  <a:tcPr/>
                </a:tc>
                <a:tc hMerge="true">
                  <a:tcPr/>
                </a:tc>
                <a:tc hMerge="true">
                  <a:tcPr/>
                </a:tc>
                <a:tc hMerge="true">
                  <a:tcPr/>
                </a:tc>
              </a:tr>
              <a:tr h="384175">
                <a:tc vMerge="true">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700" b="0" i="0" u="none" strike="noStrike" cap="none" normalizeH="0" baseline="0" dirty="0" smtClean="0">
                          <a:ln>
                            <a:noFill/>
                          </a:ln>
                          <a:solidFill>
                            <a:srgbClr val="000000"/>
                          </a:solidFill>
                          <a:effectLst/>
                          <a:latin typeface="Calibri" panose="020F0502020204030204" pitchFamily="34" charset="0"/>
                          <a:ea typeface="宋体" pitchFamily="2" charset="-122"/>
                        </a:rPr>
                        <a:t>康复项目</a:t>
                      </a:r>
                      <a:endParaRPr kumimoji="0" lang="zh-CN" sz="17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gridSpan="5">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700" b="0" i="0" u="none" strike="noStrike" cap="none" normalizeH="0" baseline="0" dirty="0" smtClean="0">
                          <a:ln>
                            <a:noFill/>
                          </a:ln>
                          <a:solidFill>
                            <a:srgbClr val="000000"/>
                          </a:solidFill>
                          <a:effectLst/>
                          <a:latin typeface="Calibri" panose="020F0502020204030204" pitchFamily="34" charset="0"/>
                          <a:ea typeface="宋体" pitchFamily="2" charset="-122"/>
                        </a:rPr>
                        <a:t>按规定标准支付</a:t>
                      </a:r>
                      <a:endParaRPr kumimoji="0" lang="zh-CN" sz="17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hMerge="true">
                  <a:tcPr/>
                </a:tc>
                <a:tc hMerge="true">
                  <a:tcPr/>
                </a:tc>
                <a:tc hMerge="true">
                  <a:tcPr/>
                </a:tc>
                <a:tc hMerge="true">
                  <a:tcPr/>
                </a:tc>
              </a:tr>
              <a:tr h="487680">
                <a:tc vMerge="true">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辅助器具配置费</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gridSpan="5">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0" lang="zh-CN" altLang="en-US" sz="1300" b="0" i="0" u="none" strike="noStrike" cap="none" normalizeH="0" baseline="0" dirty="0" smtClean="0">
                          <a:ln>
                            <a:noFill/>
                          </a:ln>
                          <a:solidFill>
                            <a:srgbClr val="000000"/>
                          </a:solidFill>
                          <a:effectLst/>
                          <a:latin typeface="Calibri" panose="020F0502020204030204" pitchFamily="34" charset="0"/>
                          <a:ea typeface="宋体" pitchFamily="2" charset="-122"/>
                        </a:rPr>
                        <a:t>因日常生活、就业需要，经劳动能力鉴定委员会确认，可以安装假肢、假牙等辅助器具，费用</a:t>
                      </a: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按规定项目、标准支付</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hMerge="true">
                  <a:tcPr/>
                </a:tc>
                <a:tc hMerge="true">
                  <a:tcPr/>
                </a:tc>
                <a:tc hMerge="true">
                  <a:tcPr/>
                </a:tc>
                <a:tc hMerge="true">
                  <a:tcPr/>
                </a:tc>
              </a:tr>
              <a:tr h="671195">
                <a:tc vMerge="true">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700" b="0" i="0" u="none" strike="noStrike" cap="none" normalizeH="0" baseline="0" smtClean="0">
                          <a:ln>
                            <a:noFill/>
                          </a:ln>
                          <a:solidFill>
                            <a:srgbClr val="000000"/>
                          </a:solidFill>
                          <a:effectLst/>
                          <a:latin typeface="Calibri" panose="020F0502020204030204" pitchFamily="34" charset="0"/>
                          <a:ea typeface="宋体" pitchFamily="2" charset="-122"/>
                        </a:rPr>
                        <a:t>住院伙食补助费</a:t>
                      </a:r>
                      <a:endParaRPr kumimoji="0" lang="zh-CN" sz="17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gridSpan="5">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en-US" sz="1700" b="0" i="0" u="none" strike="noStrike" cap="none" normalizeH="0" baseline="0" dirty="0" smtClean="0">
                          <a:ln>
                            <a:noFill/>
                          </a:ln>
                          <a:solidFill>
                            <a:srgbClr val="000000"/>
                          </a:solidFill>
                          <a:effectLst/>
                          <a:latin typeface="Calibri" panose="020F0502020204030204" pitchFamily="34" charset="0"/>
                          <a:ea typeface="宋体" pitchFamily="2" charset="-122"/>
                        </a:rPr>
                        <a:t>参照省级机关事业单位因公出差伙食补助标准</a:t>
                      </a:r>
                      <a:endParaRPr kumimoji="0" lang="zh-CN" altLang="en-US" sz="1700" b="0" i="0" u="none" strike="noStrike" cap="none" normalizeH="0" baseline="0" dirty="0" smtClean="0">
                        <a:ln>
                          <a:noFill/>
                        </a:ln>
                        <a:solidFill>
                          <a:srgbClr val="000000"/>
                        </a:solidFill>
                        <a:effectLst/>
                        <a:latin typeface="Calibri" panose="020F0502020204030204" pitchFamily="34" charset="0"/>
                        <a:ea typeface="宋体" pitchFamily="2" charset="-122"/>
                      </a:endParaRPr>
                    </a:p>
                    <a:p>
                      <a:pPr marL="0" indent="0">
                        <a:buFontTx/>
                        <a:buNone/>
                        <a:defRPr/>
                      </a:pPr>
                      <a:r>
                        <a:rPr lang="zh-CN" altLang="en-US" sz="1800" dirty="0" smtClean="0"/>
                        <a:t>停工留薪期内</a:t>
                      </a:r>
                      <a:r>
                        <a:rPr lang="en-US" sz="1800" dirty="0" smtClean="0"/>
                        <a:t>50</a:t>
                      </a:r>
                      <a:r>
                        <a:rPr lang="zh-CN" altLang="en-US" sz="1800" dirty="0" smtClean="0"/>
                        <a:t>元</a:t>
                      </a:r>
                      <a:r>
                        <a:rPr lang="en-US" altLang="zh-CN" sz="1800" dirty="0" smtClean="0"/>
                        <a:t>/</a:t>
                      </a:r>
                      <a:r>
                        <a:rPr lang="zh-CN" altLang="en-US" sz="1800" dirty="0" smtClean="0"/>
                        <a:t>天；停工留薪期后</a:t>
                      </a:r>
                      <a:r>
                        <a:rPr lang="en-US" altLang="zh-CN" sz="1800" dirty="0" smtClean="0"/>
                        <a:t>25</a:t>
                      </a:r>
                      <a:r>
                        <a:rPr lang="zh-CN" altLang="en-US" sz="1800" dirty="0" smtClean="0"/>
                        <a:t>元</a:t>
                      </a:r>
                      <a:r>
                        <a:rPr lang="en-US" altLang="zh-CN" sz="1800" dirty="0" smtClean="0"/>
                        <a:t>/</a:t>
                      </a:r>
                      <a:r>
                        <a:rPr lang="zh-CN" altLang="en-US" sz="1800" dirty="0" smtClean="0"/>
                        <a:t>天。</a:t>
                      </a:r>
                      <a:endParaRPr lang="zh-CN" altLang="en-US" sz="1800" dirty="0" smtClean="0"/>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hMerge="true">
                  <a:tcPr/>
                </a:tc>
                <a:tc hMerge="true">
                  <a:tcPr/>
                </a:tc>
                <a:tc hMerge="true">
                  <a:tcPr/>
                </a:tc>
                <a:tc hMerge="true">
                  <a:tcPr/>
                </a:tc>
              </a:tr>
              <a:tr h="914400">
                <a:tc vMerge="true">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700" b="0" i="0" u="none" strike="noStrike" cap="none" normalizeH="0" baseline="0" smtClean="0">
                          <a:ln>
                            <a:noFill/>
                          </a:ln>
                          <a:solidFill>
                            <a:srgbClr val="000000"/>
                          </a:solidFill>
                          <a:effectLst/>
                          <a:latin typeface="Calibri" panose="020F0502020204030204" pitchFamily="34" charset="0"/>
                          <a:ea typeface="宋体" pitchFamily="2" charset="-122"/>
                        </a:rPr>
                        <a:t>统筹外就医的交通、食宿费</a:t>
                      </a:r>
                      <a:endParaRPr kumimoji="0" lang="zh-CN" sz="17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gridSpan="5">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en-US" sz="1700" b="0" i="0" u="none" strike="noStrike" cap="none" normalizeH="0" baseline="0" dirty="0" smtClean="0">
                          <a:ln>
                            <a:noFill/>
                          </a:ln>
                          <a:solidFill>
                            <a:srgbClr val="000000"/>
                          </a:solidFill>
                          <a:effectLst/>
                          <a:latin typeface="Calibri" panose="020F0502020204030204" pitchFamily="34" charset="0"/>
                          <a:ea typeface="宋体" pitchFamily="2" charset="-122"/>
                        </a:rPr>
                        <a:t>参照省级机关事业单位因公出差伙食补助标准</a:t>
                      </a:r>
                      <a:r>
                        <a:rPr lang="en-US" altLang="zh-CN" sz="1800" dirty="0" smtClean="0"/>
                        <a:t>《</a:t>
                      </a:r>
                      <a:r>
                        <a:rPr lang="zh-CN" altLang="en-US" sz="1800" dirty="0" smtClean="0"/>
                        <a:t>关于工伤保险住院伙食补助费和省外交通食宿费支付标准等有关问题的通知</a:t>
                      </a:r>
                      <a:r>
                        <a:rPr lang="en-US" altLang="zh-CN" sz="1800" dirty="0" smtClean="0"/>
                        <a:t>》</a:t>
                      </a:r>
                      <a:r>
                        <a:rPr lang="zh-CN" altLang="en-US" sz="1800" dirty="0" smtClean="0"/>
                        <a:t>琼人社发</a:t>
                      </a:r>
                      <a:r>
                        <a:rPr lang="en-US" altLang="zh-CN" sz="1800" dirty="0" smtClean="0"/>
                        <a:t>[2016]109</a:t>
                      </a:r>
                      <a:r>
                        <a:rPr lang="zh-CN" altLang="en-US" sz="1800" dirty="0" smtClean="0"/>
                        <a:t>号</a:t>
                      </a:r>
                      <a:endParaRPr lang="en-US" altLang="zh-CN" sz="1800" dirty="0" smtClean="0"/>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hMerge="true">
                  <a:tcPr/>
                </a:tc>
                <a:tc hMerge="true">
                  <a:tcPr/>
                </a:tc>
                <a:tc hMerge="true">
                  <a:tcPr/>
                </a:tc>
                <a:tc hMerge="true">
                  <a:tcPr/>
                </a:tc>
              </a:tr>
              <a:tr h="385445">
                <a:tc vMerge="true">
                  <a:tcPr/>
                </a:tc>
                <a:tc rowSpan="3">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700" b="0" i="0" u="none" strike="noStrike" cap="none" normalizeH="0" baseline="0" smtClean="0">
                          <a:ln>
                            <a:noFill/>
                          </a:ln>
                          <a:solidFill>
                            <a:srgbClr val="000000"/>
                          </a:solidFill>
                          <a:effectLst/>
                          <a:latin typeface="Calibri" panose="020F0502020204030204" pitchFamily="34" charset="0"/>
                          <a:ea typeface="宋体" pitchFamily="2" charset="-122"/>
                        </a:rPr>
                        <a:t>一次医疗补助金</a:t>
                      </a:r>
                      <a:endParaRPr kumimoji="0" lang="zh-CN" sz="17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rowSpan="3">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700" b="0" i="0" u="none" strike="noStrike" cap="none" normalizeH="0" baseline="0" dirty="0" smtClean="0">
                          <a:ln>
                            <a:noFill/>
                          </a:ln>
                          <a:solidFill>
                            <a:srgbClr val="000000"/>
                          </a:solidFill>
                          <a:effectLst/>
                          <a:latin typeface="Calibri" panose="020F0502020204030204" pitchFamily="34" charset="0"/>
                          <a:ea typeface="宋体" pitchFamily="2" charset="-122"/>
                        </a:rPr>
                        <a:t>终止劳动关系时的上年度全省在岗职工月平均工资</a:t>
                      </a:r>
                      <a:endParaRPr kumimoji="0" lang="zh-CN" sz="17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700" b="0" i="0" u="none" strike="noStrike" cap="none" normalizeH="0" baseline="0" smtClean="0">
                          <a:ln>
                            <a:noFill/>
                          </a:ln>
                          <a:solidFill>
                            <a:srgbClr val="000000"/>
                          </a:solidFill>
                          <a:effectLst/>
                          <a:latin typeface="Calibri" panose="020F0502020204030204" pitchFamily="34" charset="0"/>
                          <a:ea typeface="宋体" pitchFamily="2" charset="-122"/>
                        </a:rPr>
                        <a:t>5</a:t>
                      </a:r>
                      <a:r>
                        <a:rPr kumimoji="0" lang="zh-CN" sz="1700" b="0" i="0" u="none" strike="noStrike" cap="none" normalizeH="0" baseline="0" smtClean="0">
                          <a:ln>
                            <a:noFill/>
                          </a:ln>
                          <a:solidFill>
                            <a:srgbClr val="000000"/>
                          </a:solidFill>
                          <a:effectLst/>
                          <a:latin typeface="Calibri" panose="020F0502020204030204" pitchFamily="34" charset="0"/>
                          <a:ea typeface="宋体" pitchFamily="2" charset="-122"/>
                        </a:rPr>
                        <a:t>级</a:t>
                      </a:r>
                      <a:endParaRPr kumimoji="0" lang="zh-CN" sz="17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700" b="0" i="0" u="none" strike="noStrike" cap="none" normalizeH="0" baseline="0" smtClean="0">
                          <a:ln>
                            <a:noFill/>
                          </a:ln>
                          <a:solidFill>
                            <a:srgbClr val="000000"/>
                          </a:solidFill>
                          <a:effectLst/>
                          <a:latin typeface="Calibri" panose="020F0502020204030204" pitchFamily="34" charset="0"/>
                          <a:ea typeface="宋体" pitchFamily="2" charset="-122"/>
                        </a:rPr>
                        <a:t>18</a:t>
                      </a:r>
                      <a:r>
                        <a:rPr kumimoji="0" lang="zh-CN" sz="1700" b="0" i="0" u="none" strike="noStrike" cap="none" normalizeH="0" baseline="0" smtClean="0">
                          <a:ln>
                            <a:noFill/>
                          </a:ln>
                          <a:solidFill>
                            <a:srgbClr val="000000"/>
                          </a:solidFill>
                          <a:effectLst/>
                          <a:latin typeface="Calibri" panose="020F0502020204030204" pitchFamily="34" charset="0"/>
                          <a:ea typeface="宋体" pitchFamily="2" charset="-122"/>
                        </a:rPr>
                        <a:t>个月</a:t>
                      </a:r>
                      <a:endParaRPr kumimoji="0" lang="zh-CN" sz="17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700" b="0" i="0" u="none" strike="noStrike" cap="none" normalizeH="0" baseline="0" smtClean="0">
                          <a:ln>
                            <a:noFill/>
                          </a:ln>
                          <a:solidFill>
                            <a:srgbClr val="000000"/>
                          </a:solidFill>
                          <a:effectLst/>
                          <a:latin typeface="Calibri" panose="020F0502020204030204" pitchFamily="34" charset="0"/>
                          <a:ea typeface="宋体" pitchFamily="2" charset="-122"/>
                        </a:rPr>
                        <a:t>8</a:t>
                      </a:r>
                      <a:r>
                        <a:rPr kumimoji="0" lang="zh-CN" sz="1700" b="0" i="0" u="none" strike="noStrike" cap="none" normalizeH="0" baseline="0" smtClean="0">
                          <a:ln>
                            <a:noFill/>
                          </a:ln>
                          <a:solidFill>
                            <a:srgbClr val="000000"/>
                          </a:solidFill>
                          <a:effectLst/>
                          <a:latin typeface="Calibri" panose="020F0502020204030204" pitchFamily="34" charset="0"/>
                          <a:ea typeface="宋体" pitchFamily="2" charset="-122"/>
                        </a:rPr>
                        <a:t>级</a:t>
                      </a:r>
                      <a:endParaRPr kumimoji="0" lang="zh-CN" sz="17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700" b="0" i="0" u="none" strike="noStrike" cap="none" normalizeH="0" baseline="0" smtClean="0">
                          <a:ln>
                            <a:noFill/>
                          </a:ln>
                          <a:solidFill>
                            <a:srgbClr val="000000"/>
                          </a:solidFill>
                          <a:effectLst/>
                          <a:latin typeface="Calibri" panose="020F0502020204030204" pitchFamily="34" charset="0"/>
                          <a:ea typeface="宋体" pitchFamily="2" charset="-122"/>
                        </a:rPr>
                        <a:t>12</a:t>
                      </a:r>
                      <a:r>
                        <a:rPr kumimoji="0" lang="zh-CN" sz="1700" b="0" i="0" u="none" strike="noStrike" cap="none" normalizeH="0" baseline="0" smtClean="0">
                          <a:ln>
                            <a:noFill/>
                          </a:ln>
                          <a:solidFill>
                            <a:srgbClr val="000000"/>
                          </a:solidFill>
                          <a:effectLst/>
                          <a:latin typeface="Calibri" panose="020F0502020204030204" pitchFamily="34" charset="0"/>
                          <a:ea typeface="宋体" pitchFamily="2" charset="-122"/>
                        </a:rPr>
                        <a:t>个月</a:t>
                      </a:r>
                      <a:endParaRPr kumimoji="0" lang="zh-CN" sz="17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r>
              <a:tr h="386080">
                <a:tc vMerge="true">
                  <a:tcPr/>
                </a:tc>
                <a:tc vMerge="true">
                  <a:tcPr/>
                </a:tc>
                <a:tc vMerge="true">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700" b="0" i="0" u="none" strike="noStrike" cap="none" normalizeH="0" baseline="0" smtClean="0">
                          <a:ln>
                            <a:noFill/>
                          </a:ln>
                          <a:solidFill>
                            <a:srgbClr val="000000"/>
                          </a:solidFill>
                          <a:effectLst/>
                          <a:latin typeface="Calibri" panose="020F0502020204030204" pitchFamily="34" charset="0"/>
                          <a:ea typeface="宋体" pitchFamily="2" charset="-122"/>
                        </a:rPr>
                        <a:t>6</a:t>
                      </a:r>
                      <a:r>
                        <a:rPr kumimoji="0" lang="zh-CN" sz="1700" b="0" i="0" u="none" strike="noStrike" cap="none" normalizeH="0" baseline="0" smtClean="0">
                          <a:ln>
                            <a:noFill/>
                          </a:ln>
                          <a:solidFill>
                            <a:srgbClr val="000000"/>
                          </a:solidFill>
                          <a:effectLst/>
                          <a:latin typeface="Calibri" panose="020F0502020204030204" pitchFamily="34" charset="0"/>
                          <a:ea typeface="宋体" pitchFamily="2" charset="-122"/>
                        </a:rPr>
                        <a:t>级</a:t>
                      </a:r>
                      <a:endParaRPr kumimoji="0" lang="zh-CN" sz="17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700" b="0" i="0" u="none" strike="noStrike" cap="none" normalizeH="0" baseline="0" smtClean="0">
                          <a:ln>
                            <a:noFill/>
                          </a:ln>
                          <a:solidFill>
                            <a:srgbClr val="000000"/>
                          </a:solidFill>
                          <a:effectLst/>
                          <a:latin typeface="Calibri" panose="020F0502020204030204" pitchFamily="34" charset="0"/>
                          <a:ea typeface="宋体" pitchFamily="2" charset="-122"/>
                        </a:rPr>
                        <a:t>16</a:t>
                      </a:r>
                      <a:r>
                        <a:rPr kumimoji="0" lang="zh-CN" sz="1700" b="0" i="0" u="none" strike="noStrike" cap="none" normalizeH="0" baseline="0" smtClean="0">
                          <a:ln>
                            <a:noFill/>
                          </a:ln>
                          <a:solidFill>
                            <a:srgbClr val="000000"/>
                          </a:solidFill>
                          <a:effectLst/>
                          <a:latin typeface="Calibri" panose="020F0502020204030204" pitchFamily="34" charset="0"/>
                          <a:ea typeface="宋体" pitchFamily="2" charset="-122"/>
                        </a:rPr>
                        <a:t>个月</a:t>
                      </a:r>
                      <a:endParaRPr kumimoji="0" lang="zh-CN" sz="17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700" b="0" i="0" u="none" strike="noStrike" cap="none" normalizeH="0" baseline="0" smtClean="0">
                          <a:ln>
                            <a:noFill/>
                          </a:ln>
                          <a:solidFill>
                            <a:srgbClr val="000000"/>
                          </a:solidFill>
                          <a:effectLst/>
                          <a:latin typeface="Calibri" panose="020F0502020204030204" pitchFamily="34" charset="0"/>
                          <a:ea typeface="宋体" pitchFamily="2" charset="-122"/>
                        </a:rPr>
                        <a:t>9</a:t>
                      </a:r>
                      <a:r>
                        <a:rPr kumimoji="0" lang="zh-CN" sz="1700" b="0" i="0" u="none" strike="noStrike" cap="none" normalizeH="0" baseline="0" smtClean="0">
                          <a:ln>
                            <a:noFill/>
                          </a:ln>
                          <a:solidFill>
                            <a:srgbClr val="000000"/>
                          </a:solidFill>
                          <a:effectLst/>
                          <a:latin typeface="Calibri" panose="020F0502020204030204" pitchFamily="34" charset="0"/>
                          <a:ea typeface="宋体" pitchFamily="2" charset="-122"/>
                        </a:rPr>
                        <a:t>级</a:t>
                      </a:r>
                      <a:endParaRPr kumimoji="0" lang="zh-CN" sz="17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700" b="0" i="0" u="none" strike="noStrike" cap="none" normalizeH="0" baseline="0" smtClean="0">
                          <a:ln>
                            <a:noFill/>
                          </a:ln>
                          <a:solidFill>
                            <a:srgbClr val="000000"/>
                          </a:solidFill>
                          <a:effectLst/>
                          <a:latin typeface="Calibri" panose="020F0502020204030204" pitchFamily="34" charset="0"/>
                          <a:ea typeface="宋体" pitchFamily="2" charset="-122"/>
                        </a:rPr>
                        <a:t>10</a:t>
                      </a:r>
                      <a:r>
                        <a:rPr kumimoji="0" lang="zh-CN" sz="1700" b="0" i="0" u="none" strike="noStrike" cap="none" normalizeH="0" baseline="0" smtClean="0">
                          <a:ln>
                            <a:noFill/>
                          </a:ln>
                          <a:solidFill>
                            <a:srgbClr val="000000"/>
                          </a:solidFill>
                          <a:effectLst/>
                          <a:latin typeface="Calibri" panose="020F0502020204030204" pitchFamily="34" charset="0"/>
                          <a:ea typeface="宋体" pitchFamily="2" charset="-122"/>
                        </a:rPr>
                        <a:t>个月</a:t>
                      </a:r>
                      <a:endParaRPr kumimoji="0" lang="zh-CN" sz="17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r>
              <a:tr h="384810">
                <a:tc vMerge="true">
                  <a:tcPr/>
                </a:tc>
                <a:tc vMerge="true">
                  <a:tcPr/>
                </a:tc>
                <a:tc vMerge="true">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700" b="0" i="0" u="none" strike="noStrike" cap="none" normalizeH="0" baseline="0" smtClean="0">
                          <a:ln>
                            <a:noFill/>
                          </a:ln>
                          <a:solidFill>
                            <a:srgbClr val="000000"/>
                          </a:solidFill>
                          <a:effectLst/>
                          <a:latin typeface="Calibri" panose="020F0502020204030204" pitchFamily="34" charset="0"/>
                          <a:ea typeface="宋体" pitchFamily="2" charset="-122"/>
                        </a:rPr>
                        <a:t>7</a:t>
                      </a:r>
                      <a:r>
                        <a:rPr kumimoji="0" lang="zh-CN" sz="1700" b="0" i="0" u="none" strike="noStrike" cap="none" normalizeH="0" baseline="0" smtClean="0">
                          <a:ln>
                            <a:noFill/>
                          </a:ln>
                          <a:solidFill>
                            <a:srgbClr val="000000"/>
                          </a:solidFill>
                          <a:effectLst/>
                          <a:latin typeface="Calibri" panose="020F0502020204030204" pitchFamily="34" charset="0"/>
                          <a:ea typeface="宋体" pitchFamily="2" charset="-122"/>
                        </a:rPr>
                        <a:t>级</a:t>
                      </a:r>
                      <a:endParaRPr kumimoji="0" lang="zh-CN" sz="17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700" b="0" i="0" u="none" strike="noStrike" cap="none" normalizeH="0" baseline="0" smtClean="0">
                          <a:ln>
                            <a:noFill/>
                          </a:ln>
                          <a:solidFill>
                            <a:srgbClr val="000000"/>
                          </a:solidFill>
                          <a:effectLst/>
                          <a:latin typeface="Calibri" panose="020F0502020204030204" pitchFamily="34" charset="0"/>
                          <a:ea typeface="宋体" pitchFamily="2" charset="-122"/>
                        </a:rPr>
                        <a:t>14</a:t>
                      </a:r>
                      <a:r>
                        <a:rPr kumimoji="0" lang="zh-CN" sz="1700" b="0" i="0" u="none" strike="noStrike" cap="none" normalizeH="0" baseline="0" smtClean="0">
                          <a:ln>
                            <a:noFill/>
                          </a:ln>
                          <a:solidFill>
                            <a:srgbClr val="000000"/>
                          </a:solidFill>
                          <a:effectLst/>
                          <a:latin typeface="Calibri" panose="020F0502020204030204" pitchFamily="34" charset="0"/>
                          <a:ea typeface="宋体" pitchFamily="2" charset="-122"/>
                        </a:rPr>
                        <a:t>个月</a:t>
                      </a:r>
                      <a:endParaRPr kumimoji="0" lang="zh-CN" sz="17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700" b="0" i="0" u="none" strike="noStrike" cap="none" normalizeH="0" baseline="0" smtClean="0">
                          <a:ln>
                            <a:noFill/>
                          </a:ln>
                          <a:solidFill>
                            <a:srgbClr val="000000"/>
                          </a:solidFill>
                          <a:effectLst/>
                          <a:latin typeface="Calibri" panose="020F0502020204030204" pitchFamily="34" charset="0"/>
                          <a:ea typeface="宋体" pitchFamily="2" charset="-122"/>
                        </a:rPr>
                        <a:t>10</a:t>
                      </a:r>
                      <a:r>
                        <a:rPr kumimoji="0" lang="zh-CN" sz="1700" b="0" i="0" u="none" strike="noStrike" cap="none" normalizeH="0" baseline="0" smtClean="0">
                          <a:ln>
                            <a:noFill/>
                          </a:ln>
                          <a:solidFill>
                            <a:srgbClr val="000000"/>
                          </a:solidFill>
                          <a:effectLst/>
                          <a:latin typeface="Calibri" panose="020F0502020204030204" pitchFamily="34" charset="0"/>
                          <a:ea typeface="宋体" pitchFamily="2" charset="-122"/>
                        </a:rPr>
                        <a:t>级</a:t>
                      </a:r>
                      <a:endParaRPr kumimoji="0" lang="zh-CN" sz="17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en-US" sz="1700" b="0" i="0" u="none" strike="noStrike" cap="none" normalizeH="0" baseline="0" dirty="0" smtClean="0">
                          <a:ln>
                            <a:noFill/>
                          </a:ln>
                          <a:solidFill>
                            <a:srgbClr val="000000"/>
                          </a:solidFill>
                          <a:effectLst/>
                          <a:latin typeface="Calibri" panose="020F0502020204030204" pitchFamily="34" charset="0"/>
                          <a:ea typeface="宋体" pitchFamily="2" charset="-122"/>
                        </a:rPr>
                        <a:t>8个月</a:t>
                      </a:r>
                      <a:endParaRPr kumimoji="0" lang="en-US" sz="17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alpha val="50000"/>
                      </a:srgbClr>
                    </a:solidFill>
                  </a:tcPr>
                </a:tc>
              </a:tr>
            </a:tbl>
          </a:graphicData>
        </a:graphic>
      </p:graphicFrame>
      <p:sp>
        <p:nvSpPr>
          <p:cNvPr id="46129" name="TextBox 2"/>
          <p:cNvSpPr txBox="true">
            <a:spLocks noChangeArrowheads="true"/>
          </p:cNvSpPr>
          <p:nvPr/>
        </p:nvSpPr>
        <p:spPr bwMode="auto">
          <a:xfrm>
            <a:off x="1368425" y="1272540"/>
            <a:ext cx="3929063" cy="460375"/>
          </a:xfrm>
          <a:prstGeom prst="rect">
            <a:avLst/>
          </a:prstGeom>
          <a:noFill/>
          <a:ln w="9525">
            <a:noFill/>
            <a:miter lim="800000"/>
          </a:ln>
        </p:spPr>
        <p:txBody>
          <a:bodyPr wrap="square">
            <a:spAutoFit/>
          </a:bodyPr>
          <a:lstStyle/>
          <a:p>
            <a:r>
              <a:rPr lang="en-US" altLang="zh-CN" sz="2400" dirty="0">
                <a:latin typeface="黑体" panose="02010609060101010101" charset="-122"/>
                <a:ea typeface="黑体" panose="02010609060101010101" charset="-122"/>
              </a:rPr>
              <a:t>(</a:t>
            </a:r>
            <a:r>
              <a:rPr lang="zh-CN" altLang="en-US" sz="2400" dirty="0">
                <a:latin typeface="黑体" panose="02010609060101010101" charset="-122"/>
                <a:ea typeface="黑体" panose="02010609060101010101" charset="-122"/>
              </a:rPr>
              <a:t>一</a:t>
            </a:r>
            <a:r>
              <a:rPr lang="en-US" altLang="zh-CN" sz="2400" dirty="0">
                <a:latin typeface="黑体" panose="02010609060101010101" charset="-122"/>
                <a:ea typeface="黑体" panose="02010609060101010101" charset="-122"/>
              </a:rPr>
              <a:t>)</a:t>
            </a:r>
            <a:r>
              <a:rPr lang="zh-CN" altLang="en-US" sz="2400" dirty="0">
                <a:latin typeface="黑体" panose="02010609060101010101" charset="-122"/>
                <a:ea typeface="黑体" panose="02010609060101010101" charset="-122"/>
              </a:rPr>
              <a:t>医疗和康复待遇</a:t>
            </a:r>
            <a:endParaRPr lang="zh-CN" altLang="en-US" sz="2400" dirty="0">
              <a:latin typeface="黑体" panose="02010609060101010101" charset="-122"/>
              <a:ea typeface="黑体" panose="02010609060101010101" charset="-122"/>
            </a:endParaRPr>
          </a:p>
        </p:txBody>
      </p:sp>
      <p:sp>
        <p:nvSpPr>
          <p:cNvPr id="5" name="TextBox 4"/>
          <p:cNvSpPr txBox="true"/>
          <p:nvPr/>
        </p:nvSpPr>
        <p:spPr>
          <a:xfrm>
            <a:off x="581660" y="615315"/>
            <a:ext cx="4344035" cy="52197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五、工伤保险待遇政策</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715328" y="605473"/>
            <a:ext cx="37985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五、工伤保险待遇政策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 name="文本占位符 2"/>
          <p:cNvSpPr txBox="true"/>
          <p:nvPr/>
        </p:nvSpPr>
        <p:spPr>
          <a:xfrm>
            <a:off x="871220" y="1388110"/>
            <a:ext cx="10838815" cy="4822825"/>
          </a:xfrm>
          <a:prstGeom prst="rect">
            <a:avLst/>
          </a:prstGeom>
        </p:spPr>
        <p:txBody>
          <a:bodyPr/>
          <a:lstStyle/>
          <a:p>
            <a:pPr indent="446405" eaLnBrk="0" hangingPunct="0">
              <a:lnSpc>
                <a:spcPct val="110000"/>
              </a:lnSpc>
              <a:spcBef>
                <a:spcPts val="600"/>
              </a:spcBef>
              <a:buClr>
                <a:schemeClr val="accent1"/>
              </a:buClr>
              <a:buSzPct val="76000"/>
              <a:defRPr/>
            </a:pPr>
            <a:r>
              <a:rPr lang="zh-CN" altLang="en-US" sz="2400" kern="0" dirty="0" smtClean="0">
                <a:latin typeface="+mn-lt"/>
                <a:ea typeface="+mn-ea"/>
              </a:rPr>
              <a:t>工伤医疗管理</a:t>
            </a:r>
            <a:endParaRPr lang="en-US" altLang="zh-CN" sz="2400" kern="0" dirty="0">
              <a:latin typeface="+mn-lt"/>
              <a:ea typeface="+mn-ea"/>
            </a:endParaRPr>
          </a:p>
          <a:p>
            <a:pPr indent="446405" eaLnBrk="0" hangingPunct="0">
              <a:lnSpc>
                <a:spcPct val="110000"/>
              </a:lnSpc>
              <a:spcBef>
                <a:spcPts val="600"/>
              </a:spcBef>
              <a:buClr>
                <a:schemeClr val="accent1"/>
              </a:buClr>
              <a:buSzPct val="76000"/>
              <a:defRPr/>
            </a:pPr>
            <a:r>
              <a:rPr lang="zh-CN" altLang="en-US" sz="2400" kern="0" dirty="0">
                <a:latin typeface="+mn-lt"/>
                <a:ea typeface="+mn-ea"/>
              </a:rPr>
              <a:t>治疗工伤所需费用要符合工伤保险诊疗目录、工伤保险药品目录、工伤保险住院服务标准。</a:t>
            </a:r>
            <a:endParaRPr lang="en-US" altLang="zh-CN" sz="2400" kern="0" dirty="0">
              <a:latin typeface="+mn-lt"/>
              <a:ea typeface="+mn-ea"/>
            </a:endParaRPr>
          </a:p>
          <a:p>
            <a:pPr indent="446405" eaLnBrk="0" hangingPunct="0">
              <a:lnSpc>
                <a:spcPct val="110000"/>
              </a:lnSpc>
              <a:spcBef>
                <a:spcPts val="600"/>
              </a:spcBef>
              <a:buClr>
                <a:schemeClr val="accent1"/>
              </a:buClr>
              <a:buSzPct val="76000"/>
              <a:defRPr/>
            </a:pPr>
            <a:r>
              <a:rPr lang="zh-CN" altLang="en-US" sz="2400" kern="0" dirty="0">
                <a:latin typeface="+mn-lt"/>
                <a:ea typeface="+mn-ea"/>
              </a:rPr>
              <a:t>职工治疗工伤应当在签订服务协议的医疗机构就医，情况紧急时可以先到就近的医疗机构急救。</a:t>
            </a:r>
            <a:endParaRPr lang="en-US" altLang="zh-CN" sz="2400" kern="0" dirty="0">
              <a:latin typeface="+mn-lt"/>
              <a:ea typeface="+mn-ea"/>
            </a:endParaRPr>
          </a:p>
          <a:p>
            <a:pPr indent="446405" eaLnBrk="0" hangingPunct="0">
              <a:lnSpc>
                <a:spcPct val="110000"/>
              </a:lnSpc>
              <a:spcBef>
                <a:spcPts val="600"/>
              </a:spcBef>
              <a:buClr>
                <a:schemeClr val="accent1"/>
              </a:buClr>
              <a:buSzPct val="76000"/>
              <a:defRPr/>
            </a:pPr>
            <a:r>
              <a:rPr lang="zh-CN" altLang="en-US" sz="2400" kern="0" dirty="0">
                <a:latin typeface="+mn-lt"/>
                <a:ea typeface="+mn-ea"/>
              </a:rPr>
              <a:t>因突发工伤事故需要使用</a:t>
            </a:r>
            <a:r>
              <a:rPr lang="en-US" altLang="zh-CN" sz="2400" kern="0" dirty="0">
                <a:latin typeface="+mn-lt"/>
                <a:ea typeface="+mn-ea"/>
              </a:rPr>
              <a:t>120</a:t>
            </a:r>
            <a:r>
              <a:rPr lang="zh-CN" altLang="en-US" sz="2400" kern="0" dirty="0">
                <a:latin typeface="+mn-lt"/>
                <a:ea typeface="+mn-ea"/>
              </a:rPr>
              <a:t>急救车的，费用按项目据实报销。</a:t>
            </a:r>
            <a:endParaRPr lang="en-US" altLang="zh-CN" sz="2400" kern="0" dirty="0">
              <a:latin typeface="+mn-lt"/>
              <a:ea typeface="+mn-ea"/>
            </a:endParaRPr>
          </a:p>
          <a:p>
            <a:pPr indent="446405" eaLnBrk="0" hangingPunct="0">
              <a:lnSpc>
                <a:spcPct val="110000"/>
              </a:lnSpc>
              <a:spcBef>
                <a:spcPts val="600"/>
              </a:spcBef>
              <a:buClr>
                <a:schemeClr val="accent1"/>
              </a:buClr>
              <a:buSzPct val="76000"/>
              <a:defRPr/>
            </a:pPr>
            <a:r>
              <a:rPr lang="zh-CN" altLang="en-US" sz="2400" kern="0" dirty="0">
                <a:latin typeface="+mn-lt"/>
                <a:ea typeface="+mn-ea"/>
              </a:rPr>
              <a:t>在境处工作时发生工伤，发生在境外的急诊医疗费用由工伤保险基金支付</a:t>
            </a:r>
            <a:r>
              <a:rPr lang="zh-CN" altLang="en-US" sz="2400" kern="0" dirty="0" smtClean="0">
                <a:latin typeface="+mn-lt"/>
                <a:ea typeface="+mn-ea"/>
              </a:rPr>
              <a:t>。</a:t>
            </a:r>
            <a:endParaRPr lang="en-US" altLang="zh-CN" sz="2400" kern="0" dirty="0" smtClean="0">
              <a:latin typeface="+mn-lt"/>
              <a:ea typeface="+mn-ea"/>
            </a:endParaRPr>
          </a:p>
          <a:p>
            <a:pPr indent="446405" eaLnBrk="0" hangingPunct="0">
              <a:lnSpc>
                <a:spcPct val="110000"/>
              </a:lnSpc>
              <a:spcBef>
                <a:spcPts val="600"/>
              </a:spcBef>
              <a:buClr>
                <a:schemeClr val="accent1"/>
              </a:buClr>
              <a:buSzPct val="76000"/>
              <a:defRPr/>
            </a:pPr>
            <a:r>
              <a:rPr lang="zh-CN" altLang="en-US" sz="2400" kern="0" dirty="0" smtClean="0"/>
              <a:t>经确认工伤旧伤复发的，医疗费用由工伤保险基金支付。</a:t>
            </a:r>
            <a:endParaRPr lang="en-US" altLang="zh-CN" sz="2400" kern="0" dirty="0" smtClean="0"/>
          </a:p>
          <a:p>
            <a:pPr indent="446405" eaLnBrk="0" hangingPunct="0">
              <a:lnSpc>
                <a:spcPct val="110000"/>
              </a:lnSpc>
              <a:spcBef>
                <a:spcPts val="600"/>
              </a:spcBef>
              <a:buClr>
                <a:schemeClr val="accent1"/>
              </a:buClr>
              <a:buSzPct val="76000"/>
              <a:defRPr/>
            </a:pPr>
            <a:r>
              <a:rPr lang="zh-CN" altLang="en-US" sz="2400" kern="0" dirty="0" smtClean="0">
                <a:latin typeface="+mn-lt"/>
                <a:ea typeface="+mn-ea"/>
              </a:rPr>
              <a:t>经同意转外地（省外）治疗的，交通住宿费由工伤保险基金支付。</a:t>
            </a:r>
            <a:endParaRPr lang="en-US" altLang="zh-CN" sz="2400" kern="0" dirty="0">
              <a:latin typeface="+mn-lt"/>
              <a:ea typeface="+mn-ea"/>
            </a:endParaRPr>
          </a:p>
          <a:p>
            <a:pPr indent="446405">
              <a:defRPr/>
            </a:pPr>
            <a:endParaRPr lang="en-US" altLang="zh-CN" sz="2800" dirty="0">
              <a:latin typeface="Arial" panose="02080604020202020204" pitchFamily="34" charset="0"/>
              <a:ea typeface="宋体" pitchFamily="2" charset="-122"/>
            </a:endParaRPr>
          </a:p>
          <a:p>
            <a:pPr indent="446405" eaLnBrk="0" hangingPunct="0">
              <a:spcBef>
                <a:spcPts val="600"/>
              </a:spcBef>
              <a:buClr>
                <a:schemeClr val="accent1"/>
              </a:buClr>
              <a:buSzPct val="76000"/>
              <a:defRPr/>
            </a:pPr>
            <a:endParaRPr lang="en-US" altLang="zh-CN" sz="2600" kern="0" dirty="0">
              <a:latin typeface="+mn-lt"/>
              <a:ea typeface="+mn-ea"/>
            </a:endParaRPr>
          </a:p>
          <a:p>
            <a:pPr indent="446405" eaLnBrk="0" hangingPunct="0">
              <a:spcBef>
                <a:spcPts val="600"/>
              </a:spcBef>
              <a:buClr>
                <a:schemeClr val="accent1"/>
              </a:buClr>
              <a:buSzPct val="76000"/>
              <a:defRPr/>
            </a:pPr>
            <a:endParaRPr lang="en-US" altLang="zh-CN" sz="2600" kern="0" dirty="0">
              <a:latin typeface="+mn-lt"/>
              <a:ea typeface="+mn-ea"/>
            </a:endParaRPr>
          </a:p>
          <a:p>
            <a:pPr indent="446405" eaLnBrk="0" hangingPunct="0">
              <a:spcBef>
                <a:spcPts val="600"/>
              </a:spcBef>
              <a:buClr>
                <a:schemeClr val="accent1"/>
              </a:buClr>
              <a:buSzPct val="76000"/>
              <a:defRPr/>
            </a:pPr>
            <a:endParaRPr lang="zh-CN" altLang="en-US" sz="2600" kern="0"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532448" y="812483"/>
            <a:ext cx="37985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五、工伤保险待遇政策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8130" name="矩形 1"/>
          <p:cNvSpPr>
            <a:spLocks noChangeArrowheads="true"/>
          </p:cNvSpPr>
          <p:nvPr/>
        </p:nvSpPr>
        <p:spPr bwMode="auto">
          <a:xfrm>
            <a:off x="837565" y="1513840"/>
            <a:ext cx="10517505" cy="4225925"/>
          </a:xfrm>
          <a:prstGeom prst="rect">
            <a:avLst/>
          </a:prstGeom>
          <a:noFill/>
          <a:ln w="9525">
            <a:noFill/>
            <a:miter lim="800000"/>
          </a:ln>
        </p:spPr>
        <p:txBody>
          <a:bodyPr wrap="square">
            <a:spAutoFit/>
          </a:bodyPr>
          <a:lstStyle/>
          <a:p>
            <a:pPr indent="446405">
              <a:lnSpc>
                <a:spcPct val="140000"/>
              </a:lnSpc>
            </a:pPr>
            <a:r>
              <a:rPr lang="en-US" altLang="zh-CN" dirty="0"/>
              <a:t>《</a:t>
            </a:r>
            <a:r>
              <a:rPr lang="zh-CN" altLang="en-US" sz="2400" dirty="0"/>
              <a:t>关于工伤保险住院伙食补助费和省外交通食宿费支付标准等有关问题的通知</a:t>
            </a:r>
            <a:r>
              <a:rPr lang="en-US" altLang="zh-CN" sz="2400" dirty="0"/>
              <a:t>》</a:t>
            </a:r>
            <a:r>
              <a:rPr lang="zh-CN" altLang="en-US" sz="2400" dirty="0"/>
              <a:t>琼人社发</a:t>
            </a:r>
            <a:r>
              <a:rPr lang="en-US" altLang="zh-CN" sz="2400" dirty="0"/>
              <a:t>[2016]109</a:t>
            </a:r>
            <a:r>
              <a:rPr lang="zh-CN" altLang="en-US" sz="2400" dirty="0"/>
              <a:t>号</a:t>
            </a:r>
            <a:endParaRPr lang="en-US" altLang="zh-CN" sz="2400" dirty="0"/>
          </a:p>
          <a:p>
            <a:pPr indent="446405">
              <a:lnSpc>
                <a:spcPct val="140000"/>
              </a:lnSpc>
            </a:pPr>
            <a:r>
              <a:rPr lang="zh-CN" altLang="en-US" sz="2400" dirty="0"/>
              <a:t>交通费：到省外就医应当选择普通公共交通工具，乘坐工具超标按标准报销。</a:t>
            </a:r>
            <a:endParaRPr lang="en-US" altLang="zh-CN" sz="2400" dirty="0"/>
          </a:p>
          <a:p>
            <a:pPr indent="446405">
              <a:lnSpc>
                <a:spcPct val="140000"/>
              </a:lnSpc>
            </a:pPr>
            <a:r>
              <a:rPr lang="zh-CN" altLang="en-US" sz="2400" dirty="0"/>
              <a:t>交通工具标准：火车硬席、高铁</a:t>
            </a:r>
            <a:r>
              <a:rPr lang="en-US" altLang="zh-CN" sz="2400" dirty="0"/>
              <a:t>/</a:t>
            </a:r>
            <a:r>
              <a:rPr lang="zh-CN" altLang="en-US" sz="2400" dirty="0"/>
              <a:t>动车二等座、全列软席列车二等软座、轮船三等舱、飞机经济舱、其他交通工具（不含出租小汽车）</a:t>
            </a:r>
            <a:endParaRPr lang="en-US" altLang="zh-CN" sz="2400" dirty="0"/>
          </a:p>
          <a:p>
            <a:pPr indent="446405">
              <a:lnSpc>
                <a:spcPct val="140000"/>
              </a:lnSpc>
            </a:pPr>
            <a:r>
              <a:rPr lang="zh-CN" altLang="en-US" sz="2400" dirty="0"/>
              <a:t>城市内交通费不属于报销范围。</a:t>
            </a:r>
            <a:endParaRPr lang="en-US" altLang="zh-CN" sz="2400" dirty="0"/>
          </a:p>
          <a:p>
            <a:pPr indent="446405">
              <a:lnSpc>
                <a:spcPct val="140000"/>
              </a:lnSpc>
            </a:pPr>
            <a:r>
              <a:rPr lang="zh-CN" altLang="en-US" sz="2400" dirty="0"/>
              <a:t>院前等待期不超过</a:t>
            </a:r>
            <a:r>
              <a:rPr lang="en-US" altLang="zh-CN" sz="2400" dirty="0"/>
              <a:t>4</a:t>
            </a:r>
            <a:r>
              <a:rPr lang="zh-CN" altLang="en-US" sz="2400" dirty="0"/>
              <a:t>天。</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540068" y="859473"/>
            <a:ext cx="37985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五、工伤保险待遇政策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58370" name="Rectangle 3"/>
          <p:cNvSpPr>
            <a:spLocks noGrp="true" noChangeArrowheads="true"/>
          </p:cNvSpPr>
          <p:nvPr>
            <p:ph type="body" idx="4294967295"/>
          </p:nvPr>
        </p:nvSpPr>
        <p:spPr>
          <a:xfrm>
            <a:off x="839470" y="1574165"/>
            <a:ext cx="10343515" cy="4104640"/>
          </a:xfrm>
        </p:spPr>
        <p:txBody>
          <a:bodyPr/>
          <a:lstStyle/>
          <a:p>
            <a:pPr marL="0" indent="0">
              <a:lnSpc>
                <a:spcPct val="140000"/>
              </a:lnSpc>
              <a:buFontTx/>
              <a:buNone/>
            </a:pPr>
            <a:r>
              <a:rPr lang="en-US" altLang="zh-CN" dirty="0" smtClean="0">
                <a:solidFill>
                  <a:srgbClr val="3399FF"/>
                </a:solidFill>
                <a:latin typeface="Arial" panose="02080604020202020204" pitchFamily="34" charset="0"/>
                <a:ea typeface="宋体" pitchFamily="2" charset="-122"/>
              </a:rPr>
              <a:t>*</a:t>
            </a:r>
            <a:r>
              <a:rPr lang="zh-CN" altLang="en-US" dirty="0" smtClean="0">
                <a:solidFill>
                  <a:srgbClr val="FF0000"/>
                </a:solidFill>
                <a:latin typeface="Arial" panose="02080604020202020204" pitchFamily="34" charset="0"/>
                <a:ea typeface="宋体" pitchFamily="2" charset="-122"/>
              </a:rPr>
              <a:t>停工留薪期</a:t>
            </a:r>
            <a:endParaRPr lang="zh-CN" altLang="en-US" dirty="0" smtClean="0">
              <a:latin typeface="Arial" panose="02080604020202020204" pitchFamily="34" charset="0"/>
              <a:ea typeface="宋体" pitchFamily="2" charset="-122"/>
            </a:endParaRPr>
          </a:p>
          <a:p>
            <a:pPr marL="0" indent="0">
              <a:lnSpc>
                <a:spcPct val="140000"/>
              </a:lnSpc>
              <a:buFontTx/>
              <a:buNone/>
            </a:pPr>
            <a:r>
              <a:rPr lang="zh-CN" altLang="en-US" dirty="0" smtClean="0">
                <a:latin typeface="Arial" panose="02080604020202020204" pitchFamily="34" charset="0"/>
                <a:ea typeface="宋体" pitchFamily="2" charset="-122"/>
              </a:rPr>
              <a:t>       </a:t>
            </a:r>
            <a:r>
              <a:rPr lang="zh-CN" altLang="en-US" sz="2400" dirty="0" smtClean="0">
                <a:latin typeface="Arial" panose="02080604020202020204" pitchFamily="34" charset="0"/>
                <a:ea typeface="宋体" pitchFamily="2" charset="-122"/>
              </a:rPr>
              <a:t>根据工伤治疗需要，经工伤保险定点医疗机构建议，工伤人员可以自发生工伤之日起享有不超过</a:t>
            </a:r>
            <a:r>
              <a:rPr lang="en-US" altLang="zh-CN" sz="2400" dirty="0" smtClean="0">
                <a:latin typeface="Arial" panose="02080604020202020204" pitchFamily="34" charset="0"/>
                <a:ea typeface="宋体" pitchFamily="2" charset="-122"/>
              </a:rPr>
              <a:t>12</a:t>
            </a:r>
            <a:r>
              <a:rPr lang="zh-CN" altLang="en-US" sz="2400" dirty="0" smtClean="0">
                <a:latin typeface="Arial" panose="02080604020202020204" pitchFamily="34" charset="0"/>
                <a:ea typeface="宋体" pitchFamily="2" charset="-122"/>
              </a:rPr>
              <a:t>个月的工伤停工留薪期；特殊情况确需延长的，经参保所在地劳动能力鉴定委员会确认后，可以适当延长停工留薪期，但延长期不超过</a:t>
            </a:r>
            <a:r>
              <a:rPr lang="en-US" altLang="zh-CN" sz="2400" dirty="0" smtClean="0">
                <a:latin typeface="Arial" panose="02080604020202020204" pitchFamily="34" charset="0"/>
                <a:ea typeface="宋体" pitchFamily="2" charset="-122"/>
              </a:rPr>
              <a:t>12</a:t>
            </a:r>
            <a:r>
              <a:rPr lang="zh-CN" altLang="en-US" sz="2400" dirty="0" smtClean="0">
                <a:latin typeface="Arial" panose="02080604020202020204" pitchFamily="34" charset="0"/>
                <a:ea typeface="宋体" pitchFamily="2" charset="-122"/>
              </a:rPr>
              <a:t>个月。定点医疗机构每次诊断建议的停工医疗时间，不超过</a:t>
            </a:r>
            <a:r>
              <a:rPr lang="en-US" altLang="zh-CN" sz="2400" dirty="0" smtClean="0">
                <a:latin typeface="Arial" panose="02080604020202020204" pitchFamily="34" charset="0"/>
                <a:ea typeface="宋体" pitchFamily="2" charset="-122"/>
              </a:rPr>
              <a:t>30</a:t>
            </a:r>
            <a:r>
              <a:rPr lang="zh-CN" altLang="en-US" sz="2400" dirty="0" smtClean="0">
                <a:latin typeface="Arial" panose="02080604020202020204" pitchFamily="34" charset="0"/>
                <a:ea typeface="宋体" pitchFamily="2" charset="-122"/>
              </a:rPr>
              <a:t>日。 </a:t>
            </a:r>
            <a:endParaRPr lang="zh-CN" altLang="en-US" sz="2400" dirty="0" smtClean="0">
              <a:latin typeface="Arial" panose="02080604020202020204" pitchFamily="34" charset="0"/>
              <a:ea typeface="宋体" pitchFamily="2" charset="-122"/>
            </a:endParaRPr>
          </a:p>
          <a:p>
            <a:pPr marL="0" indent="0">
              <a:lnSpc>
                <a:spcPct val="140000"/>
              </a:lnSpc>
              <a:buFontTx/>
              <a:buNone/>
            </a:pPr>
            <a:r>
              <a:rPr lang="zh-CN" altLang="en-US" sz="2400" dirty="0" smtClean="0">
                <a:latin typeface="Arial" panose="02080604020202020204" pitchFamily="34" charset="0"/>
                <a:ea typeface="宋体" pitchFamily="2" charset="-122"/>
              </a:rPr>
              <a:t>　　当事人对停工留薪期有异议的，可以申请劳动能力鉴定委员会确认。</a:t>
            </a:r>
            <a:endParaRPr lang="zh-CN" altLang="en-US" sz="2400" dirty="0" smtClean="0">
              <a:latin typeface="Arial" panose="02080604020202020204" pitchFamily="34" charset="0"/>
              <a:ea typeface="宋体" pitchFamily="2" charset="-122"/>
            </a:endParaRPr>
          </a:p>
          <a:p>
            <a:pPr marL="0" indent="0" eaLnBrk="1" hangingPunct="1">
              <a:buFontTx/>
              <a:buNone/>
            </a:pPr>
            <a:endParaRPr lang="zh-CN" altLang="en-US" sz="2400" dirty="0" smtClean="0">
              <a:latin typeface="Arial" panose="02080604020202020204" pitchFamily="34"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Group 2"/>
          <p:cNvGraphicFramePr>
            <a:graphicFrameLocks noGrp="true"/>
          </p:cNvGraphicFramePr>
          <p:nvPr>
            <p:ph sz="quarter" idx="4294967295"/>
            <p:custDataLst>
              <p:tags r:id="rId1"/>
            </p:custDataLst>
          </p:nvPr>
        </p:nvGraphicFramePr>
        <p:xfrm>
          <a:off x="1639570" y="1713230"/>
          <a:ext cx="8616315" cy="4419600"/>
        </p:xfrm>
        <a:graphic>
          <a:graphicData uri="http://schemas.openxmlformats.org/drawingml/2006/table">
            <a:tbl>
              <a:tblPr/>
              <a:tblGrid>
                <a:gridCol w="664845"/>
                <a:gridCol w="1274445"/>
                <a:gridCol w="1936750"/>
                <a:gridCol w="969645"/>
                <a:gridCol w="688340"/>
                <a:gridCol w="280670"/>
                <a:gridCol w="717550"/>
                <a:gridCol w="605155"/>
                <a:gridCol w="1478915"/>
              </a:tblGrid>
              <a:tr h="365760">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600" b="1" i="0" u="none" strike="noStrike" cap="none" normalizeH="0" baseline="0" dirty="0" smtClean="0">
                          <a:ln>
                            <a:noFill/>
                          </a:ln>
                          <a:solidFill>
                            <a:srgbClr val="FFFFFF"/>
                          </a:solidFill>
                          <a:effectLst/>
                          <a:latin typeface="Calibri" panose="020F0502020204030204" pitchFamily="34" charset="0"/>
                          <a:ea typeface="宋体" pitchFamily="2" charset="-122"/>
                        </a:rPr>
                        <a:t>类别</a:t>
                      </a:r>
                      <a:endParaRPr kumimoji="0" lang="zh-CN" sz="1600" b="1" i="0" u="none" strike="noStrike" cap="none" normalizeH="0" baseline="0" dirty="0" smtClean="0">
                        <a:ln>
                          <a:noFill/>
                        </a:ln>
                        <a:solidFill>
                          <a:srgbClr val="FFFFFF"/>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0" lang="zh-CN" sz="1700" b="1" i="0" u="none" strike="noStrike" cap="none" normalizeH="0" baseline="0" dirty="0" smtClean="0">
                          <a:ln>
                            <a:noFill/>
                          </a:ln>
                          <a:solidFill>
                            <a:srgbClr val="FFFFFF"/>
                          </a:solidFill>
                          <a:effectLst/>
                          <a:latin typeface="Calibri" panose="020F0502020204030204" pitchFamily="34" charset="0"/>
                          <a:ea typeface="宋体" pitchFamily="2" charset="-122"/>
                        </a:rPr>
                        <a:t>项目</a:t>
                      </a:r>
                      <a:endParaRPr kumimoji="0" lang="zh-CN" sz="1700" b="1" i="0" u="none" strike="noStrike" cap="none" normalizeH="0" baseline="0" dirty="0" smtClean="0">
                        <a:ln>
                          <a:noFill/>
                        </a:ln>
                        <a:solidFill>
                          <a:srgbClr val="FFFFFF"/>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defRPr/>
                      </a:pPr>
                      <a:r>
                        <a:rPr kumimoji="0" lang="zh-CN" altLang="en-US" sz="1700" b="1" i="0" u="none" strike="noStrike" cap="none" normalizeH="0" baseline="0" dirty="0" smtClean="0">
                          <a:ln>
                            <a:noFill/>
                          </a:ln>
                          <a:solidFill>
                            <a:srgbClr val="FFFFFF"/>
                          </a:solidFill>
                          <a:effectLst/>
                          <a:latin typeface="Calibri" panose="020F0502020204030204" pitchFamily="34" charset="0"/>
                          <a:ea typeface="宋体" pitchFamily="2" charset="-122"/>
                        </a:rPr>
                        <a:t>计发基数</a:t>
                      </a:r>
                      <a:endParaRPr kumimoji="0" lang="zh-CN" altLang="en-US" sz="1700" b="1" i="0" u="none" strike="noStrike" cap="none" normalizeH="0" baseline="0" dirty="0" smtClean="0">
                        <a:ln>
                          <a:noFill/>
                        </a:ln>
                        <a:solidFill>
                          <a:srgbClr val="FFFFFF"/>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F81BD"/>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cap="none" normalizeH="0" baseline="0" dirty="0" smtClean="0">
                          <a:ln>
                            <a:noFill/>
                          </a:ln>
                          <a:solidFill>
                            <a:srgbClr val="FFFFFF"/>
                          </a:solidFill>
                          <a:effectLst/>
                          <a:latin typeface="Calibri" panose="020F0502020204030204" pitchFamily="34" charset="0"/>
                          <a:ea typeface="宋体" pitchFamily="2" charset="-122"/>
                        </a:rPr>
                        <a:t>计发标准</a:t>
                      </a:r>
                      <a:endParaRPr kumimoji="0" lang="zh-CN" altLang="en-US" sz="1800" b="1" i="0" u="none" strike="noStrike" cap="none" normalizeH="0" baseline="0" dirty="0" smtClean="0">
                        <a:ln>
                          <a:noFill/>
                        </a:ln>
                        <a:solidFill>
                          <a:srgbClr val="FFFFFF"/>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F81BD"/>
                    </a:solidFill>
                  </a:tcPr>
                </a:tc>
                <a:tc hMerge="true">
                  <a:tcPr/>
                </a:tc>
                <a:tc hMerge="true">
                  <a:tcPr/>
                </a:tc>
                <a:tc hMerge="true">
                  <a:tcPr/>
                </a:tc>
                <a:tc hMerge="true">
                  <a:tcPr/>
                </a:tc>
                <a:tc hMerge="true">
                  <a:tcPr/>
                </a:tc>
              </a:tr>
              <a:tr h="289560">
                <a:tc rowSpan="14">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2200" b="0" i="0" u="none" strike="noStrike" cap="none" normalizeH="0" baseline="0" dirty="0" smtClean="0">
                          <a:ln>
                            <a:noFill/>
                          </a:ln>
                          <a:solidFill>
                            <a:srgbClr val="000000"/>
                          </a:solidFill>
                          <a:effectLst/>
                          <a:latin typeface="Calibri" panose="020F0502020204030204" pitchFamily="34" charset="0"/>
                          <a:ea typeface="宋体" pitchFamily="2" charset="-122"/>
                        </a:rPr>
                        <a:t>伤</a:t>
                      </a:r>
                      <a:endParaRPr kumimoji="0" lang="zh-CN" sz="2200" b="0" i="0" u="none" strike="noStrike" cap="none" normalizeH="0" baseline="0" dirty="0" smtClean="0">
                        <a:ln>
                          <a:noFill/>
                        </a:ln>
                        <a:solidFill>
                          <a:srgbClr val="000000"/>
                        </a:solidFill>
                        <a:effectLst/>
                        <a:latin typeface="Calibri" panose="020F0502020204030204" pitchFamily="34"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2200" b="0" i="0" u="none" strike="noStrike" cap="none" normalizeH="0" baseline="0" dirty="0" smtClean="0">
                          <a:ln>
                            <a:noFill/>
                          </a:ln>
                          <a:solidFill>
                            <a:srgbClr val="000000"/>
                          </a:solidFill>
                          <a:effectLst/>
                          <a:latin typeface="Calibri" panose="020F0502020204030204" pitchFamily="34" charset="0"/>
                          <a:ea typeface="宋体" pitchFamily="2" charset="-122"/>
                        </a:rPr>
                        <a:t>残</a:t>
                      </a:r>
                      <a:endParaRPr kumimoji="0" lang="zh-CN" sz="2200" b="0" i="0" u="none" strike="noStrike" cap="none" normalizeH="0" baseline="0" dirty="0" smtClean="0">
                        <a:ln>
                          <a:noFill/>
                        </a:ln>
                        <a:solidFill>
                          <a:srgbClr val="000000"/>
                        </a:solidFill>
                        <a:effectLst/>
                        <a:latin typeface="Calibri" panose="020F0502020204030204" pitchFamily="34"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2200" b="0" i="0" u="none" strike="noStrike" cap="none" normalizeH="0" baseline="0" dirty="0" smtClean="0">
                          <a:ln>
                            <a:noFill/>
                          </a:ln>
                          <a:solidFill>
                            <a:srgbClr val="000000"/>
                          </a:solidFill>
                          <a:effectLst/>
                          <a:latin typeface="Calibri" panose="020F0502020204030204" pitchFamily="34" charset="0"/>
                          <a:ea typeface="宋体" pitchFamily="2" charset="-122"/>
                        </a:rPr>
                        <a:t>待</a:t>
                      </a:r>
                      <a:endParaRPr kumimoji="0" lang="zh-CN" sz="2200" b="0" i="0" u="none" strike="noStrike" cap="none" normalizeH="0" baseline="0" dirty="0" smtClean="0">
                        <a:ln>
                          <a:noFill/>
                        </a:ln>
                        <a:solidFill>
                          <a:srgbClr val="000000"/>
                        </a:solidFill>
                        <a:effectLst/>
                        <a:latin typeface="Calibri" panose="020F0502020204030204" pitchFamily="34"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2200" b="0" i="0" u="none" strike="noStrike" cap="none" normalizeH="0" baseline="0" dirty="0" smtClean="0">
                          <a:ln>
                            <a:noFill/>
                          </a:ln>
                          <a:solidFill>
                            <a:srgbClr val="000000"/>
                          </a:solidFill>
                          <a:effectLst/>
                          <a:latin typeface="Calibri" panose="020F0502020204030204" pitchFamily="34" charset="0"/>
                          <a:ea typeface="宋体" pitchFamily="2" charset="-122"/>
                        </a:rPr>
                        <a:t>遇</a:t>
                      </a:r>
                      <a:endParaRPr kumimoji="0" lang="zh-CN" sz="22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0D8E8"/>
                    </a:solidFill>
                  </a:tcPr>
                </a:tc>
                <a:tc rowSpan="5">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一次性伤残补助金</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rowSpan="5">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本人工资</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一级</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27</a:t>
                      </a: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个月</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hMerge="true">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六级</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hMerge="true">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16</a:t>
                      </a: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个月</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r>
              <a:tr h="289560">
                <a:tc vMerge="true">
                  <a:tcPr/>
                </a:tc>
                <a:tc vMerge="true">
                  <a:tcPr/>
                </a:tc>
                <a:tc vMerge="true">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二级</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smtClean="0">
                          <a:ln>
                            <a:noFill/>
                          </a:ln>
                          <a:solidFill>
                            <a:srgbClr val="000000"/>
                          </a:solidFill>
                          <a:effectLst/>
                          <a:latin typeface="Calibri" panose="020F0502020204030204" pitchFamily="34" charset="0"/>
                          <a:ea typeface="宋体" pitchFamily="2" charset="-122"/>
                        </a:rPr>
                        <a:t>25</a:t>
                      </a: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个月</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hMerge="true">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七级</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hMerge="true">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smtClean="0">
                          <a:ln>
                            <a:noFill/>
                          </a:ln>
                          <a:solidFill>
                            <a:srgbClr val="000000"/>
                          </a:solidFill>
                          <a:effectLst/>
                          <a:latin typeface="Calibri" panose="020F0502020204030204" pitchFamily="34" charset="0"/>
                          <a:ea typeface="宋体" pitchFamily="2" charset="-122"/>
                        </a:rPr>
                        <a:t>13</a:t>
                      </a: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个月</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r>
              <a:tr h="289560">
                <a:tc vMerge="true">
                  <a:tcPr/>
                </a:tc>
                <a:tc vMerge="true">
                  <a:tcPr/>
                </a:tc>
                <a:tc vMerge="true">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三级</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smtClean="0">
                          <a:ln>
                            <a:noFill/>
                          </a:ln>
                          <a:solidFill>
                            <a:srgbClr val="000000"/>
                          </a:solidFill>
                          <a:effectLst/>
                          <a:latin typeface="Calibri" panose="020F0502020204030204" pitchFamily="34" charset="0"/>
                          <a:ea typeface="宋体" pitchFamily="2" charset="-122"/>
                        </a:rPr>
                        <a:t>23</a:t>
                      </a: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个月</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hMerge="true">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八级</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hMerge="true">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smtClean="0">
                          <a:ln>
                            <a:noFill/>
                          </a:ln>
                          <a:solidFill>
                            <a:srgbClr val="000000"/>
                          </a:solidFill>
                          <a:effectLst/>
                          <a:latin typeface="Calibri" panose="020F0502020204030204" pitchFamily="34" charset="0"/>
                          <a:ea typeface="宋体" pitchFamily="2" charset="-122"/>
                        </a:rPr>
                        <a:t>11</a:t>
                      </a: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个月</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r>
              <a:tr h="289560">
                <a:tc vMerge="true">
                  <a:tcPr/>
                </a:tc>
                <a:tc vMerge="true">
                  <a:tcPr/>
                </a:tc>
                <a:tc vMerge="true">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四级</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smtClean="0">
                          <a:ln>
                            <a:noFill/>
                          </a:ln>
                          <a:solidFill>
                            <a:srgbClr val="000000"/>
                          </a:solidFill>
                          <a:effectLst/>
                          <a:latin typeface="Calibri" panose="020F0502020204030204" pitchFamily="34" charset="0"/>
                          <a:ea typeface="宋体" pitchFamily="2" charset="-122"/>
                        </a:rPr>
                        <a:t>21</a:t>
                      </a: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个月</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hMerge="true">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九级</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hMerge="true">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smtClean="0">
                          <a:ln>
                            <a:noFill/>
                          </a:ln>
                          <a:solidFill>
                            <a:srgbClr val="000000"/>
                          </a:solidFill>
                          <a:effectLst/>
                          <a:latin typeface="Calibri" panose="020F0502020204030204" pitchFamily="34" charset="0"/>
                          <a:ea typeface="宋体" pitchFamily="2" charset="-122"/>
                        </a:rPr>
                        <a:t>9</a:t>
                      </a: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个月</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r>
              <a:tr h="289560">
                <a:tc vMerge="true">
                  <a:tcPr/>
                </a:tc>
                <a:tc vMerge="true">
                  <a:tcPr/>
                </a:tc>
                <a:tc vMerge="true">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五级</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smtClean="0">
                          <a:ln>
                            <a:noFill/>
                          </a:ln>
                          <a:solidFill>
                            <a:srgbClr val="000000"/>
                          </a:solidFill>
                          <a:effectLst/>
                          <a:latin typeface="Calibri" panose="020F0502020204030204" pitchFamily="34" charset="0"/>
                          <a:ea typeface="宋体" pitchFamily="2" charset="-122"/>
                        </a:rPr>
                        <a:t>18</a:t>
                      </a: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个月</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hMerge="true">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十级</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hMerge="true">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7</a:t>
                      </a: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个月</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r>
              <a:tr h="289560">
                <a:tc vMerge="true">
                  <a:tcPr/>
                </a:tc>
                <a:tc rowSpan="3">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伤残津帖</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rowSpan="3">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本人工资</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一级</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smtClean="0">
                          <a:ln>
                            <a:noFill/>
                          </a:ln>
                          <a:solidFill>
                            <a:srgbClr val="000000"/>
                          </a:solidFill>
                          <a:effectLst/>
                          <a:latin typeface="Calibri" panose="020F0502020204030204" pitchFamily="34" charset="0"/>
                          <a:ea typeface="宋体" pitchFamily="2" charset="-122"/>
                        </a:rPr>
                        <a:t>90%</a:t>
                      </a:r>
                      <a:endParaRPr kumimoji="0" lang="zh-CN" alt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hMerge="true">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四级</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hMerge="true">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75%</a:t>
                      </a:r>
                      <a:endParaRPr kumimoji="0" lang="zh-CN" alt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r>
              <a:tr h="289560">
                <a:tc vMerge="true">
                  <a:tcPr/>
                </a:tc>
                <a:tc vMerge="true">
                  <a:tcPr/>
                </a:tc>
                <a:tc vMerge="true">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二级</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smtClean="0">
                          <a:ln>
                            <a:noFill/>
                          </a:ln>
                          <a:solidFill>
                            <a:srgbClr val="000000"/>
                          </a:solidFill>
                          <a:effectLst/>
                          <a:latin typeface="Calibri" panose="020F0502020204030204" pitchFamily="34" charset="0"/>
                          <a:ea typeface="宋体" pitchFamily="2" charset="-122"/>
                        </a:rPr>
                        <a:t>85%</a:t>
                      </a:r>
                      <a:endParaRPr kumimoji="0" lang="zh-CN" alt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hMerge="true">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五级</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c hMerge="true">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70%</a:t>
                      </a:r>
                      <a:endParaRPr kumimoji="0" lang="zh-CN" alt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r>
              <a:tr h="289560">
                <a:tc vMerge="true">
                  <a:tcPr/>
                </a:tc>
                <a:tc vMerge="true">
                  <a:tcPr/>
                </a:tc>
                <a:tc vMerge="true">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三级</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smtClean="0">
                          <a:ln>
                            <a:noFill/>
                          </a:ln>
                          <a:solidFill>
                            <a:srgbClr val="000000"/>
                          </a:solidFill>
                          <a:effectLst/>
                          <a:latin typeface="Calibri" panose="020F0502020204030204" pitchFamily="34" charset="0"/>
                          <a:ea typeface="宋体" pitchFamily="2" charset="-122"/>
                        </a:rPr>
                        <a:t>80%</a:t>
                      </a:r>
                      <a:endParaRPr kumimoji="0" lang="zh-CN" alt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hMerge="true">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六级</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c hMerge="true">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60%</a:t>
                      </a:r>
                      <a:endParaRPr kumimoji="0" lang="zh-CN" alt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r>
              <a:tr h="289560">
                <a:tc vMerge="true">
                  <a:tcPr/>
                </a:tc>
                <a:tc rowSpan="3">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生活护理费</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rowSpan="3">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0" lang="zh-CN" altLang="en-US" sz="1300" b="0" i="0" u="none" strike="noStrike" cap="none" normalizeH="0" baseline="0" dirty="0" smtClean="0">
                          <a:ln>
                            <a:noFill/>
                          </a:ln>
                          <a:solidFill>
                            <a:srgbClr val="000000"/>
                          </a:solidFill>
                          <a:effectLst/>
                          <a:latin typeface="Calibri" panose="020F0502020204030204" pitchFamily="34" charset="0"/>
                          <a:ea typeface="宋体" pitchFamily="2" charset="-122"/>
                        </a:rPr>
                        <a:t>海南省</a:t>
                      </a: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上年度职工月平均工资</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gridSpan="5">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生活完全不能自理</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hMerge="true">
                  <a:tcPr/>
                </a:tc>
                <a:tc hMerge="true">
                  <a:tcPr/>
                </a:tc>
                <a:tc hMerge="true">
                  <a:tcPr/>
                </a:tc>
                <a:tc hMerge="true">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smtClean="0">
                          <a:ln>
                            <a:noFill/>
                          </a:ln>
                          <a:solidFill>
                            <a:srgbClr val="000000"/>
                          </a:solidFill>
                          <a:effectLst/>
                          <a:latin typeface="Calibri" panose="020F0502020204030204" pitchFamily="34" charset="0"/>
                          <a:ea typeface="宋体" pitchFamily="2" charset="-122"/>
                        </a:rPr>
                        <a:t>50%</a:t>
                      </a:r>
                      <a:endParaRPr kumimoji="0" lang="zh-CN" alt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r>
              <a:tr h="289560">
                <a:tc vMerge="true">
                  <a:tcPr/>
                </a:tc>
                <a:tc vMerge="true">
                  <a:tcPr/>
                </a:tc>
                <a:tc vMerge="true">
                  <a:tcPr/>
                </a:tc>
                <a:tc gridSpan="5">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生活大部分不能自理</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hMerge="true">
                  <a:tcPr/>
                </a:tc>
                <a:tc hMerge="true">
                  <a:tcPr/>
                </a:tc>
                <a:tc hMerge="true">
                  <a:tcPr/>
                </a:tc>
                <a:tc hMerge="true">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smtClean="0">
                          <a:ln>
                            <a:noFill/>
                          </a:ln>
                          <a:solidFill>
                            <a:srgbClr val="000000"/>
                          </a:solidFill>
                          <a:effectLst/>
                          <a:latin typeface="Calibri" panose="020F0502020204030204" pitchFamily="34" charset="0"/>
                          <a:ea typeface="宋体" pitchFamily="2" charset="-122"/>
                        </a:rPr>
                        <a:t>40%</a:t>
                      </a:r>
                      <a:endParaRPr kumimoji="0" lang="zh-CN" alt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r>
              <a:tr h="289560">
                <a:tc vMerge="true">
                  <a:tcPr/>
                </a:tc>
                <a:tc vMerge="true">
                  <a:tcPr/>
                </a:tc>
                <a:tc vMerge="true">
                  <a:tcPr/>
                </a:tc>
                <a:tc gridSpan="5">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生活部分不能自理</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c hMerge="true">
                  <a:tcPr/>
                </a:tc>
                <a:tc hMerge="true">
                  <a:tcPr/>
                </a:tc>
                <a:tc hMerge="true">
                  <a:tcPr/>
                </a:tc>
                <a:tc hMerge="true">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30%</a:t>
                      </a:r>
                      <a:endParaRPr kumimoji="0" lang="zh-CN" alt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9EDF4"/>
                    </a:solidFill>
                  </a:tcPr>
                </a:tc>
              </a:tr>
              <a:tr h="289560">
                <a:tc vMerge="true">
                  <a:tcPr/>
                </a:tc>
                <a:tc rowSpan="3">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一次性就业补助金</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c rowSpan="3">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本人工资</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smtClean="0">
                          <a:ln>
                            <a:noFill/>
                          </a:ln>
                          <a:solidFill>
                            <a:srgbClr val="000000"/>
                          </a:solidFill>
                          <a:effectLst/>
                          <a:latin typeface="Calibri" panose="020F0502020204030204" pitchFamily="34" charset="0"/>
                          <a:ea typeface="宋体" pitchFamily="2" charset="-122"/>
                        </a:rPr>
                        <a:t>5</a:t>
                      </a: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级</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c hMerge="true">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40</a:t>
                      </a: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个月</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c hMerge="true">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8</a:t>
                      </a: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级</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smtClean="0">
                          <a:ln>
                            <a:noFill/>
                          </a:ln>
                          <a:solidFill>
                            <a:srgbClr val="000000"/>
                          </a:solidFill>
                          <a:effectLst/>
                          <a:latin typeface="Calibri" panose="020F0502020204030204" pitchFamily="34" charset="0"/>
                          <a:ea typeface="宋体" pitchFamily="2" charset="-122"/>
                        </a:rPr>
                        <a:t>16</a:t>
                      </a: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个月</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r>
              <a:tr h="289560">
                <a:tc vMerge="true">
                  <a:tcPr/>
                </a:tc>
                <a:tc vMerge="true">
                  <a:tcPr/>
                </a:tc>
                <a:tc vMerge="true">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6</a:t>
                      </a: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级</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c hMerge="true">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smtClean="0">
                          <a:ln>
                            <a:noFill/>
                          </a:ln>
                          <a:solidFill>
                            <a:srgbClr val="000000"/>
                          </a:solidFill>
                          <a:effectLst/>
                          <a:latin typeface="Calibri" panose="020F0502020204030204" pitchFamily="34" charset="0"/>
                          <a:ea typeface="宋体" pitchFamily="2" charset="-122"/>
                        </a:rPr>
                        <a:t>30</a:t>
                      </a: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个月</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c hMerge="true">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smtClean="0">
                          <a:ln>
                            <a:noFill/>
                          </a:ln>
                          <a:solidFill>
                            <a:srgbClr val="000000"/>
                          </a:solidFill>
                          <a:effectLst/>
                          <a:latin typeface="Calibri" panose="020F0502020204030204" pitchFamily="34" charset="0"/>
                          <a:ea typeface="宋体" pitchFamily="2" charset="-122"/>
                        </a:rPr>
                        <a:t>9</a:t>
                      </a: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级</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smtClean="0">
                          <a:ln>
                            <a:noFill/>
                          </a:ln>
                          <a:solidFill>
                            <a:srgbClr val="000000"/>
                          </a:solidFill>
                          <a:effectLst/>
                          <a:latin typeface="Calibri" panose="020F0502020204030204" pitchFamily="34" charset="0"/>
                          <a:ea typeface="宋体" pitchFamily="2" charset="-122"/>
                        </a:rPr>
                        <a:t>12</a:t>
                      </a:r>
                      <a:r>
                        <a:rPr kumimoji="0" lang="zh-CN" sz="1300" b="0" i="0" u="none" strike="noStrike" cap="none" normalizeH="0" baseline="0" smtClean="0">
                          <a:ln>
                            <a:noFill/>
                          </a:ln>
                          <a:solidFill>
                            <a:srgbClr val="000000"/>
                          </a:solidFill>
                          <a:effectLst/>
                          <a:latin typeface="Calibri" panose="020F0502020204030204" pitchFamily="34" charset="0"/>
                          <a:ea typeface="宋体" pitchFamily="2" charset="-122"/>
                        </a:rPr>
                        <a:t>个月</a:t>
                      </a:r>
                      <a:endParaRPr kumimoji="0" lang="zh-CN" sz="13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r>
              <a:tr h="289560">
                <a:tc vMerge="true">
                  <a:tcPr/>
                </a:tc>
                <a:tc vMerge="true">
                  <a:tcPr/>
                </a:tc>
                <a:tc vMerge="true">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7</a:t>
                      </a: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级</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c hMerge="true">
                  <a:tcPr/>
                </a:tc>
                <a:tc grid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20</a:t>
                      </a: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个月</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c hMerge="true">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10</a:t>
                      </a: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级</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9</a:t>
                      </a:r>
                      <a:r>
                        <a:rPr kumimoji="0" lang="zh-CN" sz="1300" b="0" i="0" u="none" strike="noStrike" cap="none" normalizeH="0" baseline="0" dirty="0" smtClean="0">
                          <a:ln>
                            <a:noFill/>
                          </a:ln>
                          <a:solidFill>
                            <a:srgbClr val="000000"/>
                          </a:solidFill>
                          <a:effectLst/>
                          <a:latin typeface="Calibri" panose="020F0502020204030204" pitchFamily="34" charset="0"/>
                          <a:ea typeface="宋体" pitchFamily="2" charset="-122"/>
                        </a:rPr>
                        <a:t>个月</a:t>
                      </a:r>
                      <a:endParaRPr kumimoji="0" lang="zh-CN" sz="13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2D050"/>
                    </a:solidFill>
                  </a:tcPr>
                </a:tc>
              </a:tr>
            </a:tbl>
          </a:graphicData>
        </a:graphic>
      </p:graphicFrame>
      <p:sp>
        <p:nvSpPr>
          <p:cNvPr id="3" name="TextBox 2"/>
          <p:cNvSpPr txBox="true"/>
          <p:nvPr/>
        </p:nvSpPr>
        <p:spPr>
          <a:xfrm>
            <a:off x="961390" y="1143000"/>
            <a:ext cx="4643438" cy="460375"/>
          </a:xfrm>
          <a:prstGeom prst="rect">
            <a:avLst/>
          </a:prstGeom>
          <a:noFill/>
        </p:spPr>
        <p:txBody>
          <a:bodyPr wrap="square">
            <a:spAutoFit/>
          </a:bodyPr>
          <a:lstStyle/>
          <a:p>
            <a:pPr>
              <a:defRPr/>
            </a:pPr>
            <a:r>
              <a:rPr lang="en-US" altLang="zh-CN" sz="2400" dirty="0">
                <a:solidFill>
                  <a:schemeClr val="tx1">
                    <a:lumMod val="50000"/>
                  </a:schemeClr>
                </a:solidFill>
                <a:latin typeface="黑体" panose="02010609060101010101" charset="-122"/>
                <a:ea typeface="黑体" panose="02010609060101010101" charset="-122"/>
              </a:rPr>
              <a:t>(</a:t>
            </a:r>
            <a:r>
              <a:rPr lang="zh-CN" altLang="en-US" sz="2400" dirty="0">
                <a:solidFill>
                  <a:schemeClr val="tx1">
                    <a:lumMod val="50000"/>
                  </a:schemeClr>
                </a:solidFill>
                <a:latin typeface="黑体" panose="02010609060101010101" charset="-122"/>
                <a:ea typeface="黑体" panose="02010609060101010101" charset="-122"/>
              </a:rPr>
              <a:t>二</a:t>
            </a:r>
            <a:r>
              <a:rPr lang="en-US" altLang="zh-CN" sz="2400" dirty="0">
                <a:solidFill>
                  <a:schemeClr val="tx1">
                    <a:lumMod val="50000"/>
                  </a:schemeClr>
                </a:solidFill>
                <a:latin typeface="黑体" panose="02010609060101010101" charset="-122"/>
                <a:ea typeface="黑体" panose="02010609060101010101" charset="-122"/>
              </a:rPr>
              <a:t>)</a:t>
            </a:r>
            <a:r>
              <a:rPr lang="zh-CN" altLang="en-US" sz="2400" dirty="0">
                <a:solidFill>
                  <a:schemeClr val="tx1">
                    <a:lumMod val="50000"/>
                  </a:schemeClr>
                </a:solidFill>
                <a:latin typeface="黑体" panose="02010609060101010101" charset="-122"/>
                <a:ea typeface="黑体" panose="02010609060101010101" charset="-122"/>
              </a:rPr>
              <a:t>伤残待遇</a:t>
            </a:r>
            <a:endParaRPr lang="zh-CN" altLang="en-US" sz="2400" dirty="0">
              <a:solidFill>
                <a:schemeClr val="tx1">
                  <a:lumMod val="50000"/>
                </a:schemeClr>
              </a:solidFill>
              <a:latin typeface="黑体" panose="02010609060101010101" charset="-122"/>
              <a:ea typeface="黑体" panose="02010609060101010101" charset="-122"/>
            </a:endParaRPr>
          </a:p>
        </p:txBody>
      </p:sp>
      <p:sp>
        <p:nvSpPr>
          <p:cNvPr id="4" name="矩形 3"/>
          <p:cNvSpPr/>
          <p:nvPr/>
        </p:nvSpPr>
        <p:spPr>
          <a:xfrm>
            <a:off x="1639570" y="6334147"/>
            <a:ext cx="9144000" cy="337185"/>
          </a:xfrm>
          <a:prstGeom prst="rect">
            <a:avLst/>
          </a:prstGeom>
        </p:spPr>
        <p:txBody>
          <a:bodyPr wrap="square">
            <a:spAutoFit/>
          </a:bodyPr>
          <a:lstStyle/>
          <a:p>
            <a:pPr indent="450850" eaLnBrk="0" hangingPunct="0">
              <a:spcBef>
                <a:spcPts val="600"/>
              </a:spcBef>
              <a:buClr>
                <a:schemeClr val="accent1"/>
              </a:buClr>
              <a:buSzPct val="76000"/>
              <a:defRPr/>
            </a:pPr>
            <a:r>
              <a:rPr lang="zh-CN" altLang="en-US" sz="1600" kern="0" dirty="0">
                <a:latin typeface="Arial" panose="02080604020202020204" pitchFamily="34" charset="0"/>
                <a:ea typeface="宋体" pitchFamily="2" charset="-122"/>
              </a:rPr>
              <a:t>条例的本人工资，是指工伤职工因工作遭受事故伤害或患职业病前</a:t>
            </a:r>
            <a:r>
              <a:rPr lang="en-US" altLang="zh-CN" sz="1600" kern="0" dirty="0">
                <a:latin typeface="Arial" panose="02080604020202020204" pitchFamily="34" charset="0"/>
                <a:ea typeface="宋体" pitchFamily="2" charset="-122"/>
              </a:rPr>
              <a:t>12</a:t>
            </a:r>
            <a:r>
              <a:rPr lang="zh-CN" altLang="en-US" sz="1600" kern="0" dirty="0">
                <a:latin typeface="Arial" panose="02080604020202020204" pitchFamily="34" charset="0"/>
                <a:ea typeface="宋体" pitchFamily="2" charset="-122"/>
              </a:rPr>
              <a:t>个月平均缴费工资。</a:t>
            </a:r>
            <a:endParaRPr lang="en-US" altLang="zh-CN" sz="1600" kern="0" dirty="0">
              <a:latin typeface="Arial" panose="02080604020202020204" pitchFamily="34" charset="0"/>
              <a:ea typeface="宋体" pitchFamily="2" charset="-122"/>
            </a:endParaRPr>
          </a:p>
        </p:txBody>
      </p:sp>
      <p:sp>
        <p:nvSpPr>
          <p:cNvPr id="5" name="TextBox 4"/>
          <p:cNvSpPr txBox="true"/>
          <p:nvPr/>
        </p:nvSpPr>
        <p:spPr>
          <a:xfrm>
            <a:off x="336550" y="629285"/>
            <a:ext cx="4290060" cy="52197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五、工伤保险待遇政策</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2" name="矩形 11"/>
          <p:cNvSpPr/>
          <p:nvPr/>
        </p:nvSpPr>
        <p:spPr>
          <a:xfrm>
            <a:off x="2865120" y="1416685"/>
            <a:ext cx="7014845" cy="3091815"/>
          </a:xfrm>
          <a:prstGeom prst="rect">
            <a:avLst/>
          </a:prstGeom>
          <a:noFill/>
          <a:ln w="9525">
            <a:noFill/>
          </a:ln>
        </p:spPr>
        <p:txBody>
          <a:bodyPr wrap="square">
            <a:spAutoFit/>
          </a:bodyPr>
          <a:lstStyle/>
          <a:p>
            <a:pPr>
              <a:lnSpc>
                <a:spcPct val="125000"/>
              </a:lnSpc>
              <a:spcAft>
                <a:spcPts val="600"/>
              </a:spcAft>
              <a:buFont typeface="Wingdings" panose="05000000000000000000" charset="0"/>
              <a:buChar char="Ø"/>
            </a:pPr>
            <a:r>
              <a:rPr lang="zh-CN" altLang="en-US" sz="3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什么是工伤</a:t>
            </a:r>
            <a:r>
              <a:rPr lang="en-US" altLang="zh-CN" sz="3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36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spcAft>
                <a:spcPts val="600"/>
              </a:spcAft>
              <a:buFont typeface="Wingdings" panose="05000000000000000000" charset="0"/>
              <a:buChar char="Ø"/>
            </a:pPr>
            <a:r>
              <a:rPr lang="zh-CN" altLang="en-US" sz="3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发生工伤应当怎么办</a:t>
            </a:r>
            <a:r>
              <a:rPr lang="en-US" altLang="zh-CN" sz="3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36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spcAft>
                <a:spcPts val="600"/>
              </a:spcAft>
              <a:buFont typeface="Wingdings" panose="05000000000000000000" charset="0"/>
              <a:buChar char="Ø"/>
            </a:pPr>
            <a:r>
              <a:rPr lang="zh-CN" altLang="en-US" sz="3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工伤待遇有哪些</a:t>
            </a:r>
            <a:r>
              <a:rPr lang="en-US" altLang="zh-CN" sz="3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36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spcAft>
                <a:spcPts val="600"/>
              </a:spcAft>
              <a:buFont typeface="Wingdings" panose="05000000000000000000" charset="0"/>
            </a:pP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475298" y="761048"/>
            <a:ext cx="3798570" cy="551180"/>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五、工伤保险待遇政策</a:t>
            </a:r>
            <a:endParaRPr lang="zh-CN" altLang="en-US"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50178" name="Rectangle 3"/>
          <p:cNvSpPr>
            <a:spLocks noGrp="true" noChangeArrowheads="true"/>
          </p:cNvSpPr>
          <p:nvPr>
            <p:ph type="body" idx="4294967295"/>
          </p:nvPr>
        </p:nvSpPr>
        <p:spPr>
          <a:xfrm>
            <a:off x="828040" y="1312545"/>
            <a:ext cx="9887585" cy="5145405"/>
          </a:xfrm>
        </p:spPr>
        <p:txBody>
          <a:bodyPr>
            <a:normAutofit/>
          </a:bodyPr>
          <a:lstStyle/>
          <a:p>
            <a:pPr marL="0" indent="0" eaLnBrk="1" hangingPunct="1">
              <a:lnSpc>
                <a:spcPct val="140000"/>
              </a:lnSpc>
              <a:buFontTx/>
              <a:buNone/>
            </a:pPr>
            <a:r>
              <a:rPr lang="zh-CN" altLang="en-US" sz="2400" dirty="0" smtClean="0">
                <a:latin typeface="宋体" pitchFamily="2" charset="-122"/>
                <a:ea typeface="宋体" pitchFamily="2" charset="-122"/>
              </a:rPr>
              <a:t>●用人单位不得违法解除与工伤人员的劳动关系。五级、六级工伤人员的劳动合同期满后应当延续。经工伤职工本人提出，职工可以与用人单位解除或者终止劳动关系。</a:t>
            </a:r>
            <a:endParaRPr lang="zh-CN" altLang="en-US" sz="2400" dirty="0" smtClean="0">
              <a:latin typeface="宋体" pitchFamily="2" charset="-122"/>
              <a:ea typeface="宋体" pitchFamily="2" charset="-122"/>
            </a:endParaRPr>
          </a:p>
          <a:p>
            <a:pPr marL="0" indent="0" eaLnBrk="1" hangingPunct="1">
              <a:lnSpc>
                <a:spcPct val="140000"/>
              </a:lnSpc>
              <a:buFontTx/>
              <a:buNone/>
            </a:pPr>
            <a:r>
              <a:rPr lang="zh-CN" altLang="en-US" sz="2400" dirty="0" smtClean="0">
                <a:latin typeface="宋体" pitchFamily="2" charset="-122"/>
                <a:ea typeface="宋体" pitchFamily="2" charset="-122"/>
              </a:rPr>
              <a:t>●五级至十级伤残人员与用人单位解除或终止劳动关系，由工伤保险基金支付一次性工伤医疗补助金；由用人单位支付一次性伤残就业补助金，按规定计算一次性伤残就业补助金，截止至本人达到法定退休年龄。</a:t>
            </a:r>
            <a:endParaRPr lang="zh-CN" altLang="en-US" sz="2400" dirty="0" smtClean="0">
              <a:latin typeface="宋体" pitchFamily="2" charset="-122"/>
              <a:ea typeface="宋体" pitchFamily="2" charset="-122"/>
            </a:endParaRPr>
          </a:p>
          <a:p>
            <a:pPr marL="0" indent="0" eaLnBrk="1" hangingPunct="1">
              <a:lnSpc>
                <a:spcPct val="140000"/>
              </a:lnSpc>
              <a:buFontTx/>
              <a:buNone/>
            </a:pPr>
            <a:r>
              <a:rPr lang="zh-CN" altLang="en-US" sz="2400" dirty="0" smtClean="0">
                <a:latin typeface="宋体" pitchFamily="2" charset="-122"/>
                <a:ea typeface="宋体" pitchFamily="2" charset="-122"/>
              </a:rPr>
              <a:t>●一级至六级伤残人员不得重复享受伤残津贴和工资。</a:t>
            </a:r>
            <a:endParaRPr lang="en-US" altLang="zh-CN" sz="2400" dirty="0" smtClean="0">
              <a:latin typeface="宋体" pitchFamily="2" charset="-122"/>
              <a:ea typeface="宋体" pitchFamily="2" charset="-122"/>
            </a:endParaRPr>
          </a:p>
          <a:p>
            <a:pPr marL="0" indent="0">
              <a:lnSpc>
                <a:spcPct val="140000"/>
              </a:lnSpc>
              <a:buNone/>
            </a:pPr>
            <a:r>
              <a:rPr lang="zh-CN" altLang="en-US" sz="2400" dirty="0" smtClean="0">
                <a:latin typeface="宋体" pitchFamily="2" charset="-122"/>
                <a:ea typeface="宋体" pitchFamily="2" charset="-122"/>
              </a:rPr>
              <a:t>●伤残津贴和生活护理费自劳动能力鉴定结论次月起计发。</a:t>
            </a:r>
            <a:endParaRPr lang="en-US" altLang="zh-CN" sz="2400" dirty="0" smtClean="0">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7" name="Text Box 34"/>
          <p:cNvSpPr txBox="true">
            <a:spLocks noChangeArrowheads="true"/>
          </p:cNvSpPr>
          <p:nvPr/>
        </p:nvSpPr>
        <p:spPr bwMode="auto">
          <a:xfrm>
            <a:off x="1327785" y="4812665"/>
            <a:ext cx="8908415" cy="922020"/>
          </a:xfrm>
          <a:prstGeom prst="rect">
            <a:avLst/>
          </a:prstGeom>
          <a:noFill/>
          <a:ln w="9525">
            <a:noFill/>
            <a:miter lim="800000"/>
          </a:ln>
        </p:spPr>
        <p:txBody>
          <a:bodyPr wrap="square">
            <a:spAutoFit/>
          </a:bodyPr>
          <a:lstStyle/>
          <a:p>
            <a:pPr lvl="0">
              <a:buSzPct val="100000"/>
              <a:buFont typeface="Wingdings" panose="05000000000000000000" pitchFamily="2" charset="2"/>
              <a:buChar char="v"/>
            </a:pPr>
            <a:r>
              <a:rPr lang="zh-CN" altLang="en-US" dirty="0">
                <a:sym typeface="+mn-ea"/>
              </a:rPr>
              <a:t>以</a:t>
            </a:r>
            <a:r>
              <a:rPr lang="zh-CN" altLang="en-US" dirty="0" smtClean="0">
                <a:sym typeface="+mn-ea"/>
              </a:rPr>
              <a:t>20</a:t>
            </a:r>
            <a:r>
              <a:rPr lang="en-US" dirty="0" smtClean="0">
                <a:sym typeface="+mn-ea"/>
              </a:rPr>
              <a:t>22</a:t>
            </a:r>
            <a:r>
              <a:rPr lang="zh-CN" altLang="en-US" dirty="0" smtClean="0">
                <a:sym typeface="+mn-ea"/>
              </a:rPr>
              <a:t>年</a:t>
            </a:r>
            <a:r>
              <a:rPr lang="zh-CN" altLang="en-US" dirty="0">
                <a:sym typeface="+mn-ea"/>
              </a:rPr>
              <a:t>为例，</a:t>
            </a:r>
            <a:r>
              <a:rPr dirty="0" smtClean="0">
                <a:sym typeface="+mn-ea"/>
              </a:rPr>
              <a:t>20</a:t>
            </a:r>
            <a:r>
              <a:rPr lang="en-US" dirty="0" smtClean="0">
                <a:sym typeface="+mn-ea"/>
              </a:rPr>
              <a:t>21</a:t>
            </a:r>
            <a:r>
              <a:rPr dirty="0" smtClean="0">
                <a:sym typeface="+mn-ea"/>
              </a:rPr>
              <a:t>年全国城镇居民人均可支配收入为4</a:t>
            </a:r>
            <a:r>
              <a:rPr lang="en-US" dirty="0" smtClean="0">
                <a:sym typeface="+mn-ea"/>
              </a:rPr>
              <a:t>7412</a:t>
            </a:r>
            <a:r>
              <a:rPr dirty="0" smtClean="0">
                <a:sym typeface="+mn-ea"/>
              </a:rPr>
              <a:t>元</a:t>
            </a:r>
            <a:r>
              <a:rPr lang="zh-CN" altLang="en-US" dirty="0" smtClean="0">
                <a:sym typeface="+mn-ea"/>
              </a:rPr>
              <a:t>，</a:t>
            </a:r>
            <a:r>
              <a:rPr lang="en-US" altLang="zh-CN" dirty="0" smtClean="0">
                <a:sym typeface="+mn-ea"/>
              </a:rPr>
              <a:t>202</a:t>
            </a:r>
            <a:r>
              <a:rPr lang="en-US" altLang="en-US" dirty="0" smtClean="0">
                <a:sym typeface="+mn-ea"/>
              </a:rPr>
              <a:t>1</a:t>
            </a:r>
            <a:r>
              <a:rPr lang="zh-CN" altLang="en-US" dirty="0" smtClean="0">
                <a:sym typeface="+mn-ea"/>
              </a:rPr>
              <a:t>年海南省在岗职工月平均工资</a:t>
            </a:r>
            <a:r>
              <a:rPr lang="en-US" altLang="zh-CN" dirty="0" smtClean="0">
                <a:sym typeface="+mn-ea"/>
              </a:rPr>
              <a:t>8424</a:t>
            </a:r>
            <a:r>
              <a:rPr lang="zh-CN" altLang="en-US" dirty="0" smtClean="0">
                <a:sym typeface="+mn-ea"/>
              </a:rPr>
              <a:t>元，因</a:t>
            </a:r>
            <a:r>
              <a:rPr lang="zh-CN" altLang="en-US" dirty="0">
                <a:sym typeface="+mn-ea"/>
              </a:rPr>
              <a:t>此，</a:t>
            </a:r>
            <a:r>
              <a:rPr lang="zh-CN" altLang="en-US" dirty="0" smtClean="0">
                <a:sym typeface="+mn-ea"/>
              </a:rPr>
              <a:t>20</a:t>
            </a:r>
            <a:r>
              <a:rPr lang="en-US" dirty="0" smtClean="0">
                <a:sym typeface="+mn-ea"/>
              </a:rPr>
              <a:t>2</a:t>
            </a:r>
            <a:r>
              <a:rPr lang="en-US" altLang="en-US" dirty="0" smtClean="0">
                <a:sym typeface="+mn-ea"/>
              </a:rPr>
              <a:t>2</a:t>
            </a:r>
            <a:r>
              <a:rPr lang="zh-CN" altLang="en-US" dirty="0" smtClean="0">
                <a:sym typeface="+mn-ea"/>
              </a:rPr>
              <a:t>年</a:t>
            </a:r>
            <a:r>
              <a:rPr lang="zh-CN" altLang="en-US" dirty="0">
                <a:sym typeface="+mn-ea"/>
              </a:rPr>
              <a:t>工亡人员的一次性工亡补助</a:t>
            </a:r>
            <a:r>
              <a:rPr lang="zh-CN" altLang="en-US" dirty="0" smtClean="0">
                <a:sym typeface="+mn-ea"/>
              </a:rPr>
              <a:t>为</a:t>
            </a:r>
            <a:r>
              <a:rPr lang="en-US" altLang="zh-CN" b="1" dirty="0" smtClean="0">
                <a:sym typeface="+mn-ea"/>
              </a:rPr>
              <a:t>948240</a:t>
            </a:r>
            <a:r>
              <a:rPr lang="zh-CN" altLang="en-US" b="1" dirty="0" smtClean="0">
                <a:sym typeface="+mn-ea"/>
              </a:rPr>
              <a:t>元。</a:t>
            </a:r>
            <a:r>
              <a:rPr lang="zh-CN" altLang="en-US" dirty="0" smtClean="0">
                <a:sym typeface="+mn-ea"/>
              </a:rPr>
              <a:t>丧葬补助金为</a:t>
            </a:r>
            <a:r>
              <a:rPr lang="en-US" altLang="zh-CN" b="1" dirty="0" smtClean="0">
                <a:sym typeface="+mn-ea"/>
              </a:rPr>
              <a:t>50544</a:t>
            </a:r>
            <a:r>
              <a:rPr lang="zh-CN" altLang="en-US" b="1" dirty="0" smtClean="0">
                <a:sym typeface="+mn-ea"/>
              </a:rPr>
              <a:t>元</a:t>
            </a:r>
            <a:r>
              <a:rPr lang="zh-CN" altLang="en-US" dirty="0" smtClean="0">
                <a:sym typeface="+mn-ea"/>
              </a:rPr>
              <a:t>。</a:t>
            </a:r>
            <a:endParaRPr lang="zh-CN" altLang="en-US" dirty="0" smtClean="0">
              <a:solidFill>
                <a:srgbClr val="000000"/>
              </a:solidFill>
              <a:latin typeface="Calibri" panose="020F0502020204030204" pitchFamily="34" charset="0"/>
              <a:ea typeface="华文新魏" panose="02010800040101010101" pitchFamily="2" charset="-122"/>
            </a:endParaRPr>
          </a:p>
        </p:txBody>
      </p:sp>
      <p:sp>
        <p:nvSpPr>
          <p:cNvPr id="52258" name="TextBox 3"/>
          <p:cNvSpPr txBox="true">
            <a:spLocks noChangeArrowheads="true"/>
          </p:cNvSpPr>
          <p:nvPr/>
        </p:nvSpPr>
        <p:spPr bwMode="auto">
          <a:xfrm>
            <a:off x="1003300" y="1145540"/>
            <a:ext cx="3929063" cy="460375"/>
          </a:xfrm>
          <a:prstGeom prst="rect">
            <a:avLst/>
          </a:prstGeom>
          <a:noFill/>
          <a:ln w="9525">
            <a:noFill/>
            <a:miter lim="800000"/>
          </a:ln>
        </p:spPr>
        <p:txBody>
          <a:bodyPr>
            <a:spAutoFit/>
          </a:bodyPr>
          <a:lstStyle/>
          <a:p>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三</a:t>
            </a:r>
            <a:r>
              <a:rPr lang="en-US" altLang="zh-CN" sz="2400">
                <a:latin typeface="黑体" panose="02010609060101010101" charset="-122"/>
                <a:ea typeface="黑体" panose="02010609060101010101" charset="-122"/>
              </a:rPr>
              <a:t>) </a:t>
            </a:r>
            <a:r>
              <a:rPr lang="zh-CN" altLang="en-US" sz="2400">
                <a:latin typeface="黑体" panose="02010609060101010101" charset="-122"/>
                <a:ea typeface="黑体" panose="02010609060101010101" charset="-122"/>
              </a:rPr>
              <a:t>工亡待遇</a:t>
            </a:r>
            <a:endParaRPr lang="zh-CN" altLang="en-US" sz="2400">
              <a:latin typeface="黑体" panose="02010609060101010101" charset="-122"/>
              <a:ea typeface="黑体" panose="02010609060101010101" charset="-122"/>
            </a:endParaRPr>
          </a:p>
        </p:txBody>
      </p:sp>
      <p:sp>
        <p:nvSpPr>
          <p:cNvPr id="5" name="TextBox 4"/>
          <p:cNvSpPr txBox="true"/>
          <p:nvPr/>
        </p:nvSpPr>
        <p:spPr>
          <a:xfrm>
            <a:off x="540192" y="685165"/>
            <a:ext cx="3600400" cy="46037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五、工伤保险待遇政策</a:t>
            </a:r>
            <a:endParaRPr lang="zh-CN" altLang="en-US" sz="2400" dirty="0">
              <a:latin typeface="微软雅黑" panose="020B0503020204020204" pitchFamily="34" charset="-122"/>
              <a:ea typeface="微软雅黑" panose="020B0503020204020204" pitchFamily="34" charset="-122"/>
            </a:endParaRPr>
          </a:p>
        </p:txBody>
      </p:sp>
      <p:graphicFrame>
        <p:nvGraphicFramePr>
          <p:cNvPr id="2" name="Group 2"/>
          <p:cNvGraphicFramePr>
            <a:graphicFrameLocks noGrp="true"/>
          </p:cNvGraphicFramePr>
          <p:nvPr>
            <p:custDataLst>
              <p:tags r:id="rId1"/>
            </p:custDataLst>
          </p:nvPr>
        </p:nvGraphicFramePr>
        <p:xfrm>
          <a:off x="1327150" y="1671623"/>
          <a:ext cx="8858313" cy="2883536"/>
        </p:xfrm>
        <a:graphic>
          <a:graphicData uri="http://schemas.openxmlformats.org/drawingml/2006/table">
            <a:tbl>
              <a:tblPr/>
              <a:tblGrid>
                <a:gridCol w="1213327"/>
                <a:gridCol w="2094190"/>
                <a:gridCol w="891142"/>
                <a:gridCol w="2005087"/>
                <a:gridCol w="2654567"/>
              </a:tblGrid>
              <a:tr h="68453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0" lang="zh-CN" sz="1700" b="1" i="0" u="none" strike="noStrike" cap="none" normalizeH="0" baseline="0" dirty="0" smtClean="0">
                          <a:ln>
                            <a:noFill/>
                          </a:ln>
                          <a:solidFill>
                            <a:srgbClr val="FFFFFF"/>
                          </a:solidFill>
                          <a:effectLst/>
                          <a:latin typeface="Calibri" panose="020F0502020204030204" pitchFamily="34" charset="0"/>
                          <a:ea typeface="宋体" pitchFamily="2" charset="-122"/>
                        </a:rPr>
                        <a:t>待遇类别</a:t>
                      </a:r>
                      <a:endParaRPr kumimoji="0" lang="zh-CN" sz="1700" b="1" i="0" u="none" strike="noStrike" cap="none" normalizeH="0" baseline="0" dirty="0" smtClean="0">
                        <a:ln>
                          <a:noFill/>
                        </a:ln>
                        <a:solidFill>
                          <a:srgbClr val="FFFFFF"/>
                        </a:solidFill>
                        <a:effectLst/>
                        <a:latin typeface="Calibri" panose="020F0502020204030204" pitchFamily="34" charset="0"/>
                        <a:ea typeface="华文新魏" panose="02010800040101010101" pitchFamily="2"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0" lang="zh-CN" sz="1700" b="1" i="0" u="none" strike="noStrike" cap="none" normalizeH="0" baseline="0" dirty="0" smtClean="0">
                          <a:ln>
                            <a:noFill/>
                          </a:ln>
                          <a:solidFill>
                            <a:srgbClr val="FFFFFF"/>
                          </a:solidFill>
                          <a:effectLst/>
                          <a:latin typeface="Calibri" panose="020F0502020204030204" pitchFamily="34" charset="0"/>
                          <a:ea typeface="宋体" pitchFamily="2" charset="-122"/>
                        </a:rPr>
                        <a:t>项目</a:t>
                      </a:r>
                      <a:endParaRPr kumimoji="0" lang="zh-CN" sz="1700" b="1" i="0" u="none" strike="noStrike" cap="none" normalizeH="0" baseline="0" dirty="0" smtClean="0">
                        <a:ln>
                          <a:noFill/>
                        </a:ln>
                        <a:solidFill>
                          <a:srgbClr val="FFFFFF"/>
                        </a:solidFill>
                        <a:effectLst/>
                        <a:latin typeface="Calibri" panose="020F0502020204030204" pitchFamily="34" charset="0"/>
                        <a:ea typeface="华文新魏" panose="02010800040101010101" pitchFamily="2"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F81BD"/>
                    </a:solidFill>
                  </a:tcPr>
                </a:tc>
                <a:tc gridSpan="3">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0" lang="zh-CN" sz="1700" b="1" i="0" u="none" strike="noStrike" cap="none" normalizeH="0" baseline="0" smtClean="0">
                          <a:ln>
                            <a:noFill/>
                          </a:ln>
                          <a:solidFill>
                            <a:srgbClr val="FFFFFF"/>
                          </a:solidFill>
                          <a:effectLst/>
                          <a:latin typeface="Calibri" panose="020F0502020204030204" pitchFamily="34" charset="0"/>
                          <a:ea typeface="宋体" pitchFamily="2" charset="-122"/>
                        </a:rPr>
                        <a:t>计发标准</a:t>
                      </a:r>
                      <a:endParaRPr kumimoji="0" lang="zh-CN" sz="1700" b="1" i="0" u="none" strike="noStrike" cap="none" normalizeH="0" baseline="0" smtClean="0">
                        <a:ln>
                          <a:noFill/>
                        </a:ln>
                        <a:solidFill>
                          <a:srgbClr val="FFFFFF"/>
                        </a:solidFill>
                        <a:effectLst/>
                        <a:latin typeface="Calibri" panose="020F0502020204030204" pitchFamily="34" charset="0"/>
                        <a:ea typeface="华文新魏" panose="02010800040101010101" pitchFamily="2"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F81BD"/>
                    </a:solidFill>
                  </a:tcPr>
                </a:tc>
                <a:tc hMerge="true">
                  <a:tcPr/>
                </a:tc>
                <a:tc hMerge="true">
                  <a:tcPr/>
                </a:tc>
              </a:tr>
              <a:tr h="546098">
                <a:tc rowSpan="4">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0" lang="zh-CN" sz="2200" b="0" i="0" u="none" strike="noStrike" cap="none" normalizeH="0" baseline="0" smtClean="0">
                          <a:ln>
                            <a:noFill/>
                          </a:ln>
                          <a:solidFill>
                            <a:srgbClr val="000000"/>
                          </a:solidFill>
                          <a:effectLst/>
                          <a:latin typeface="Calibri" panose="020F0502020204030204" pitchFamily="34" charset="0"/>
                          <a:ea typeface="宋体" pitchFamily="2" charset="-122"/>
                        </a:rPr>
                        <a:t>工</a:t>
                      </a:r>
                      <a:endParaRPr kumimoji="0" lang="zh-CN" sz="2200" b="0" i="0" u="none" strike="noStrike" cap="none" normalizeH="0" baseline="0" smtClean="0">
                        <a:ln>
                          <a:noFill/>
                        </a:ln>
                        <a:solidFill>
                          <a:srgbClr val="000000"/>
                        </a:solidFill>
                        <a:effectLst/>
                        <a:latin typeface="Calibri" panose="020F0502020204030204"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Tx/>
                        <a:buSzPct val="100000"/>
                        <a:buFontTx/>
                        <a:buNone/>
                      </a:pPr>
                      <a:r>
                        <a:rPr kumimoji="0" lang="zh-CN" sz="2200" b="0" i="0" u="none" strike="noStrike" cap="none" normalizeH="0" baseline="0" smtClean="0">
                          <a:ln>
                            <a:noFill/>
                          </a:ln>
                          <a:solidFill>
                            <a:srgbClr val="000000"/>
                          </a:solidFill>
                          <a:effectLst/>
                          <a:latin typeface="Calibri" panose="020F0502020204030204" pitchFamily="34" charset="0"/>
                          <a:ea typeface="宋体" pitchFamily="2" charset="-122"/>
                        </a:rPr>
                        <a:t>亡</a:t>
                      </a:r>
                      <a:endParaRPr kumimoji="0" lang="zh-CN" sz="2200" b="0" i="0" u="none" strike="noStrike" cap="none" normalizeH="0" baseline="0" smtClean="0">
                        <a:ln>
                          <a:noFill/>
                        </a:ln>
                        <a:solidFill>
                          <a:srgbClr val="000000"/>
                        </a:solidFill>
                        <a:effectLst/>
                        <a:latin typeface="Calibri" panose="020F0502020204030204"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Tx/>
                        <a:buSzPct val="100000"/>
                        <a:buFontTx/>
                        <a:buNone/>
                      </a:pPr>
                      <a:r>
                        <a:rPr kumimoji="0" lang="zh-CN" sz="2200" b="0" i="0" u="none" strike="noStrike" cap="none" normalizeH="0" baseline="0" smtClean="0">
                          <a:ln>
                            <a:noFill/>
                          </a:ln>
                          <a:solidFill>
                            <a:srgbClr val="000000"/>
                          </a:solidFill>
                          <a:effectLst/>
                          <a:latin typeface="Calibri" panose="020F0502020204030204" pitchFamily="34" charset="0"/>
                          <a:ea typeface="宋体" pitchFamily="2" charset="-122"/>
                        </a:rPr>
                        <a:t>待</a:t>
                      </a:r>
                      <a:endParaRPr kumimoji="0" lang="zh-CN" sz="2200" b="0" i="0" u="none" strike="noStrike" cap="none" normalizeH="0" baseline="0" smtClean="0">
                        <a:ln>
                          <a:noFill/>
                        </a:ln>
                        <a:solidFill>
                          <a:srgbClr val="000000"/>
                        </a:solidFill>
                        <a:effectLst/>
                        <a:latin typeface="Calibri" panose="020F0502020204030204"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Tx/>
                        <a:buSzPct val="100000"/>
                        <a:buFontTx/>
                        <a:buNone/>
                      </a:pPr>
                      <a:r>
                        <a:rPr kumimoji="0" lang="zh-CN" sz="2200" b="0" i="0" u="none" strike="noStrike" cap="none" normalizeH="0" baseline="0" smtClean="0">
                          <a:ln>
                            <a:noFill/>
                          </a:ln>
                          <a:solidFill>
                            <a:srgbClr val="000000"/>
                          </a:solidFill>
                          <a:effectLst/>
                          <a:latin typeface="Calibri" panose="020F0502020204030204" pitchFamily="34" charset="0"/>
                          <a:ea typeface="宋体" pitchFamily="2" charset="-122"/>
                        </a:rPr>
                        <a:t>遇</a:t>
                      </a:r>
                      <a:endParaRPr kumimoji="0" lang="zh-CN" sz="22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anchor="ctr" horzOverflow="overflow">
                    <a:lnL w="12700" cap="flat" cmpd="sng" algn="ctr">
                      <a:solidFill>
                        <a:srgbClr val="FFFFFF"/>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700" b="0" i="0" u="none" strike="noStrike" cap="none" normalizeH="0" baseline="0" dirty="0" smtClean="0">
                          <a:ln>
                            <a:noFill/>
                          </a:ln>
                          <a:solidFill>
                            <a:srgbClr val="000000"/>
                          </a:solidFill>
                          <a:effectLst/>
                          <a:latin typeface="Calibri" panose="020F0502020204030204" pitchFamily="34" charset="0"/>
                          <a:ea typeface="宋体" pitchFamily="2" charset="-122"/>
                        </a:rPr>
                        <a:t>一次性工亡补助金</a:t>
                      </a:r>
                      <a:endParaRPr kumimoji="0" lang="zh-CN" sz="17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marL="90170" marR="90170" marT="46990" marB="4699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CECFF"/>
                    </a:solidFill>
                  </a:tcPr>
                </a:tc>
                <a:tc gridSpan="3">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700" b="0" i="0" u="none" strike="noStrike" cap="none" normalizeH="0" baseline="0" dirty="0" smtClean="0">
                          <a:ln>
                            <a:noFill/>
                          </a:ln>
                          <a:solidFill>
                            <a:srgbClr val="000000"/>
                          </a:solidFill>
                          <a:effectLst/>
                          <a:latin typeface="Calibri" panose="020F0502020204030204" pitchFamily="34" charset="0"/>
                          <a:ea typeface="宋体" pitchFamily="2" charset="-122"/>
                        </a:rPr>
                        <a:t>上年度全国城镇居民人均可支配收入</a:t>
                      </a:r>
                      <a:r>
                        <a:rPr kumimoji="0" lang="zh-CN" altLang="zh-CN" sz="1700" b="0" i="0" u="none" strike="noStrike" cap="none" normalizeH="0" baseline="0" dirty="0" smtClean="0">
                          <a:ln>
                            <a:noFill/>
                          </a:ln>
                          <a:solidFill>
                            <a:srgbClr val="000000"/>
                          </a:solidFill>
                          <a:effectLst/>
                          <a:latin typeface="Calibri" panose="020F0502020204030204" pitchFamily="34" charset="0"/>
                          <a:ea typeface="宋体" pitchFamily="2" charset="-122"/>
                        </a:rPr>
                        <a:t>20</a:t>
                      </a:r>
                      <a:r>
                        <a:rPr kumimoji="0" lang="zh-CN" sz="1700" b="0" i="0" u="none" strike="noStrike" cap="none" normalizeH="0" baseline="0" dirty="0" smtClean="0">
                          <a:ln>
                            <a:noFill/>
                          </a:ln>
                          <a:solidFill>
                            <a:srgbClr val="000000"/>
                          </a:solidFill>
                          <a:effectLst/>
                          <a:latin typeface="Calibri" panose="020F0502020204030204" pitchFamily="34" charset="0"/>
                          <a:ea typeface="宋体" pitchFamily="2" charset="-122"/>
                        </a:rPr>
                        <a:t>倍</a:t>
                      </a:r>
                      <a:endParaRPr kumimoji="0" lang="zh-CN" sz="17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marL="90170" marR="90170" marT="46990" marB="46990"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CECFF"/>
                    </a:solidFill>
                  </a:tcPr>
                </a:tc>
                <a:tc hMerge="true">
                  <a:tcPr/>
                </a:tc>
                <a:tc hMerge="true">
                  <a:tcPr/>
                </a:tc>
              </a:tr>
              <a:tr h="428628">
                <a:tc vMerge="true">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700" b="0" i="0" u="none" strike="noStrike" cap="none" normalizeH="0" baseline="0" dirty="0" smtClean="0">
                          <a:ln>
                            <a:noFill/>
                          </a:ln>
                          <a:solidFill>
                            <a:srgbClr val="000000"/>
                          </a:solidFill>
                          <a:effectLst/>
                          <a:latin typeface="Calibri" panose="020F0502020204030204" pitchFamily="34" charset="0"/>
                          <a:ea typeface="宋体" pitchFamily="2" charset="-122"/>
                        </a:rPr>
                        <a:t>丧葬补助金</a:t>
                      </a:r>
                      <a:endParaRPr kumimoji="0" lang="zh-CN" sz="17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marL="90170" marR="90170" marT="46990" marB="469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CECFF"/>
                    </a:solidFill>
                  </a:tcPr>
                </a:tc>
                <a:tc gridSpan="3">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zh-CN" sz="1700" b="0" i="0" u="none" strike="noStrike" cap="none" normalizeH="0" baseline="0" smtClean="0">
                          <a:ln>
                            <a:noFill/>
                          </a:ln>
                          <a:solidFill>
                            <a:srgbClr val="000000"/>
                          </a:solidFill>
                          <a:effectLst/>
                          <a:latin typeface="Calibri" panose="020F0502020204030204" pitchFamily="34" charset="0"/>
                          <a:ea typeface="宋体" pitchFamily="2" charset="-122"/>
                        </a:rPr>
                        <a:t>6</a:t>
                      </a:r>
                      <a:r>
                        <a:rPr kumimoji="0" lang="zh-CN" sz="1700" b="0" i="0" u="none" strike="noStrike" cap="none" normalizeH="0" baseline="0" smtClean="0">
                          <a:ln>
                            <a:noFill/>
                          </a:ln>
                          <a:solidFill>
                            <a:srgbClr val="000000"/>
                          </a:solidFill>
                          <a:effectLst/>
                          <a:latin typeface="Calibri" panose="020F0502020204030204" pitchFamily="34" charset="0"/>
                          <a:ea typeface="宋体" pitchFamily="2" charset="-122"/>
                        </a:rPr>
                        <a:t>个月上年度全省职工月平均工资</a:t>
                      </a:r>
                      <a:endParaRPr kumimoji="0" lang="zh-CN" sz="17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marL="90170" marR="90170" marT="46990" marB="4699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CECFF"/>
                    </a:solidFill>
                  </a:tcPr>
                </a:tc>
                <a:tc hMerge="true">
                  <a:tcPr/>
                </a:tc>
                <a:tc hMerge="true">
                  <a:tcPr/>
                </a:tc>
              </a:tr>
              <a:tr h="498475">
                <a:tc vMerge="true">
                  <a:tcPr/>
                </a:tc>
                <a:tc row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700" b="0" i="0" u="none" strike="noStrike" cap="none" normalizeH="0" baseline="0" smtClean="0">
                          <a:ln>
                            <a:noFill/>
                          </a:ln>
                          <a:solidFill>
                            <a:srgbClr val="000000"/>
                          </a:solidFill>
                          <a:effectLst/>
                          <a:latin typeface="Calibri" panose="020F0502020204030204" pitchFamily="34" charset="0"/>
                          <a:ea typeface="宋体" pitchFamily="2" charset="-122"/>
                        </a:rPr>
                        <a:t>供养亲属抚恤金</a:t>
                      </a:r>
                      <a:endParaRPr kumimoji="0" lang="zh-CN" sz="17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marL="90170" marR="90170" marT="46990" marB="4699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0" lang="zh-CN" sz="1700" b="0" i="0" u="none" strike="noStrike" cap="none" normalizeH="0" baseline="0" smtClean="0">
                          <a:ln>
                            <a:noFill/>
                          </a:ln>
                          <a:solidFill>
                            <a:srgbClr val="000000"/>
                          </a:solidFill>
                          <a:effectLst/>
                          <a:latin typeface="Calibri" panose="020F0502020204030204" pitchFamily="34" charset="0"/>
                          <a:ea typeface="宋体" pitchFamily="2" charset="-122"/>
                        </a:rPr>
                        <a:t>配偶</a:t>
                      </a:r>
                      <a:endParaRPr kumimoji="0" lang="zh-CN" sz="1700" b="0" i="0" u="none" strike="noStrike" cap="none" normalizeH="0" baseline="0" smtClean="0">
                        <a:ln>
                          <a:noFill/>
                        </a:ln>
                        <a:solidFill>
                          <a:srgbClr val="000000"/>
                        </a:solidFill>
                        <a:effectLst/>
                        <a:latin typeface="Calibri" panose="020F0502020204030204" pitchFamily="34" charset="0"/>
                        <a:ea typeface="华文新魏" panose="02010800040101010101" pitchFamily="2" charset="-122"/>
                      </a:endParaRPr>
                    </a:p>
                  </a:txBody>
                  <a:tcPr marL="90170" marR="90170" marT="46990" marB="4699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en-US" sz="1700" b="0" i="0" u="none" strike="noStrike" cap="none" normalizeH="0" baseline="0" dirty="0" smtClean="0">
                          <a:ln>
                            <a:noFill/>
                          </a:ln>
                          <a:solidFill>
                            <a:srgbClr val="000000"/>
                          </a:solidFill>
                          <a:effectLst/>
                          <a:latin typeface="Calibri" panose="020F0502020204030204" pitchFamily="34" charset="0"/>
                          <a:ea typeface="宋体" pitchFamily="2" charset="-122"/>
                        </a:rPr>
                        <a:t>职工本人工资 的</a:t>
                      </a:r>
                      <a:r>
                        <a:rPr kumimoji="0" lang="zh-CN" altLang="zh-CN" sz="1700" b="0" i="0" u="none" strike="noStrike" cap="none" normalizeH="0" baseline="0" dirty="0" smtClean="0">
                          <a:ln>
                            <a:noFill/>
                          </a:ln>
                          <a:solidFill>
                            <a:srgbClr val="000000"/>
                          </a:solidFill>
                          <a:effectLst/>
                          <a:latin typeface="Calibri" panose="020F0502020204030204" pitchFamily="34" charset="0"/>
                          <a:ea typeface="宋体" pitchFamily="2" charset="-122"/>
                        </a:rPr>
                        <a:t>40%</a:t>
                      </a:r>
                      <a:endParaRPr kumimoji="0" lang="zh-CN" altLang="zh-CN" sz="17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marL="90170" marR="90170" marT="46990" marB="4699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CECFF"/>
                    </a:solidFill>
                  </a:tcPr>
                </a:tc>
                <a:tc rowSpan="2">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sz="1700" b="0" i="0" u="none" strike="noStrike" cap="none" normalizeH="0" baseline="0" dirty="0" smtClean="0">
                          <a:ln>
                            <a:noFill/>
                          </a:ln>
                          <a:solidFill>
                            <a:srgbClr val="000000"/>
                          </a:solidFill>
                          <a:effectLst/>
                          <a:latin typeface="Calibri" panose="020F0502020204030204" pitchFamily="34" charset="0"/>
                          <a:ea typeface="宋体" pitchFamily="2" charset="-122"/>
                        </a:rPr>
                        <a:t>孤寡老人或孤儿每人每月在上述标准基础上加</a:t>
                      </a:r>
                      <a:r>
                        <a:rPr kumimoji="0" lang="zh-CN" altLang="zh-CN" sz="1700" b="0" i="0" u="none" strike="noStrike" cap="none" normalizeH="0" baseline="0" dirty="0" smtClean="0">
                          <a:ln>
                            <a:noFill/>
                          </a:ln>
                          <a:solidFill>
                            <a:srgbClr val="000000"/>
                          </a:solidFill>
                          <a:effectLst/>
                          <a:latin typeface="Calibri" panose="020F0502020204030204" pitchFamily="34" charset="0"/>
                          <a:ea typeface="宋体" pitchFamily="2" charset="-122"/>
                        </a:rPr>
                        <a:t>10%</a:t>
                      </a:r>
                      <a:r>
                        <a:rPr kumimoji="0" lang="zh-CN" sz="1700" b="0" i="0" u="none" strike="noStrike" cap="none" normalizeH="0" baseline="0" dirty="0" smtClean="0">
                          <a:ln>
                            <a:noFill/>
                          </a:ln>
                          <a:solidFill>
                            <a:srgbClr val="000000"/>
                          </a:solidFill>
                          <a:effectLst/>
                          <a:latin typeface="Calibri" panose="020F0502020204030204" pitchFamily="34" charset="0"/>
                          <a:ea typeface="宋体" pitchFamily="2" charset="-122"/>
                        </a:rPr>
                        <a:t>，供养亲属抚恤金之和不能超过职工生前本人工资</a:t>
                      </a:r>
                      <a:endParaRPr kumimoji="0" lang="zh-CN" sz="17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marL="90170" marR="90170" marT="46990" marB="46990"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CECFF"/>
                    </a:solidFill>
                  </a:tcPr>
                </a:tc>
              </a:tr>
              <a:tr h="565150">
                <a:tc vMerge="true">
                  <a:tcPr/>
                </a:tc>
                <a:tc vMerge="true">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0" lang="zh-CN" sz="1700" b="0" i="0" u="none" strike="noStrike" cap="none" normalizeH="0" baseline="0" dirty="0" smtClean="0">
                          <a:ln>
                            <a:noFill/>
                          </a:ln>
                          <a:solidFill>
                            <a:srgbClr val="000000"/>
                          </a:solidFill>
                          <a:effectLst/>
                          <a:latin typeface="Calibri" panose="020F0502020204030204" pitchFamily="34" charset="0"/>
                          <a:ea typeface="宋体" pitchFamily="2" charset="-122"/>
                        </a:rPr>
                        <a:t>其他亲属</a:t>
                      </a:r>
                      <a:endParaRPr kumimoji="0" lang="zh-CN" sz="17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marL="90170" marR="90170" marT="46990" marB="4699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Tx/>
                        <a:buNone/>
                      </a:pPr>
                      <a:r>
                        <a:rPr kumimoji="0" lang="zh-CN" altLang="en-US" sz="1700" b="0" i="0" u="none" strike="noStrike" cap="none" normalizeH="0" baseline="0" dirty="0" smtClean="0">
                          <a:ln>
                            <a:noFill/>
                          </a:ln>
                          <a:solidFill>
                            <a:srgbClr val="000000"/>
                          </a:solidFill>
                          <a:effectLst/>
                          <a:latin typeface="Calibri" panose="020F0502020204030204" pitchFamily="34" charset="0"/>
                          <a:ea typeface="宋体" pitchFamily="2" charset="-122"/>
                        </a:rPr>
                        <a:t>职工本人工资 的</a:t>
                      </a:r>
                      <a:r>
                        <a:rPr kumimoji="0" lang="zh-CN" altLang="zh-CN" sz="1700" b="0" i="0" u="none" strike="noStrike" cap="none" normalizeH="0" baseline="0" dirty="0" smtClean="0">
                          <a:ln>
                            <a:noFill/>
                          </a:ln>
                          <a:solidFill>
                            <a:srgbClr val="000000"/>
                          </a:solidFill>
                          <a:effectLst/>
                          <a:latin typeface="Calibri" panose="020F0502020204030204" pitchFamily="34" charset="0"/>
                          <a:ea typeface="宋体" pitchFamily="2" charset="-122"/>
                        </a:rPr>
                        <a:t>30%</a:t>
                      </a:r>
                      <a:endParaRPr kumimoji="0" lang="zh-CN" altLang="zh-CN" sz="1700" b="0" i="0" u="none" strike="noStrike" cap="none" normalizeH="0" baseline="0" dirty="0" smtClean="0">
                        <a:ln>
                          <a:noFill/>
                        </a:ln>
                        <a:solidFill>
                          <a:srgbClr val="000000"/>
                        </a:solidFill>
                        <a:effectLst/>
                        <a:latin typeface="Calibri" panose="020F0502020204030204" pitchFamily="34" charset="0"/>
                        <a:ea typeface="华文新魏" panose="02010800040101010101" pitchFamily="2" charset="-122"/>
                      </a:endParaRPr>
                    </a:p>
                  </a:txBody>
                  <a:tcPr marL="90170" marR="90170" marT="46990" marB="4699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CECFF"/>
                    </a:solidFill>
                  </a:tcPr>
                </a:tc>
                <a:tc vMerge="true">
                  <a:tcPr/>
                </a:tc>
              </a:tr>
            </a:tbl>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53250" name="Rectangle 3"/>
          <p:cNvSpPr>
            <a:spLocks noGrp="true" noChangeArrowheads="true"/>
          </p:cNvSpPr>
          <p:nvPr>
            <p:ph type="body" idx="4294967295"/>
          </p:nvPr>
        </p:nvSpPr>
        <p:spPr>
          <a:xfrm>
            <a:off x="1197610" y="823595"/>
            <a:ext cx="9461500" cy="5000625"/>
          </a:xfrm>
        </p:spPr>
        <p:txBody>
          <a:bodyPr>
            <a:noAutofit/>
          </a:bodyPr>
          <a:lstStyle/>
          <a:p>
            <a:pPr marL="0" indent="0" eaLnBrk="1" hangingPunct="1">
              <a:lnSpc>
                <a:spcPct val="80000"/>
              </a:lnSpc>
              <a:buFontTx/>
              <a:buNone/>
            </a:pPr>
            <a:r>
              <a:rPr lang="zh-CN" altLang="en-US" sz="2000" dirty="0" smtClean="0">
                <a:solidFill>
                  <a:srgbClr val="FF0000"/>
                </a:solidFill>
                <a:latin typeface="Arial" panose="02080604020202020204" pitchFamily="34" charset="0"/>
                <a:ea typeface="宋体" pitchFamily="2" charset="-122"/>
              </a:rPr>
              <a:t>供养亲属范围规定</a:t>
            </a:r>
            <a:endParaRPr lang="zh-CN" altLang="en-US" sz="2000" dirty="0" smtClean="0">
              <a:solidFill>
                <a:srgbClr val="FF0000"/>
              </a:solidFill>
              <a:latin typeface="Arial" panose="02080604020202020204" pitchFamily="34" charset="0"/>
              <a:ea typeface="宋体" pitchFamily="2" charset="-122"/>
            </a:endParaRPr>
          </a:p>
          <a:p>
            <a:pPr marL="0" indent="0" eaLnBrk="1" hangingPunct="1">
              <a:lnSpc>
                <a:spcPct val="80000"/>
              </a:lnSpc>
              <a:buFontTx/>
              <a:buNone/>
            </a:pPr>
            <a:r>
              <a:rPr lang="zh-CN" altLang="en-US" sz="2000" dirty="0" smtClean="0">
                <a:latin typeface="宋体" pitchFamily="2" charset="-122"/>
                <a:ea typeface="宋体" pitchFamily="2" charset="-122"/>
              </a:rPr>
              <a:t>    </a:t>
            </a:r>
            <a:endParaRPr lang="zh-CN" altLang="en-US" sz="2000" dirty="0" smtClean="0">
              <a:latin typeface="宋体" pitchFamily="2" charset="-122"/>
              <a:ea typeface="宋体" pitchFamily="2" charset="-122"/>
            </a:endParaRPr>
          </a:p>
          <a:p>
            <a:pPr marL="0" indent="0" eaLnBrk="1" hangingPunct="1">
              <a:lnSpc>
                <a:spcPct val="80000"/>
              </a:lnSpc>
              <a:buFontTx/>
              <a:buNone/>
            </a:pPr>
            <a:r>
              <a:rPr lang="zh-CN" altLang="en-US" sz="2000" spc="100" dirty="0" smtClean="0">
                <a:latin typeface="宋体" pitchFamily="2" charset="-122"/>
                <a:ea typeface="宋体" pitchFamily="2" charset="-122"/>
              </a:rPr>
              <a:t>供养亲属是指依靠因工死亡职工生前提供主要生活来源的配偶、子女、父母、祖父母、孙子女、外孙子女、兄弟姐妹等近亲属。</a:t>
            </a:r>
            <a:endParaRPr lang="zh-CN" altLang="en-US" sz="2000" spc="100" dirty="0" smtClean="0">
              <a:latin typeface="宋体" pitchFamily="2" charset="-122"/>
              <a:ea typeface="宋体" pitchFamily="2" charset="-122"/>
            </a:endParaRPr>
          </a:p>
          <a:p>
            <a:pPr marL="0" indent="0" eaLnBrk="1" hangingPunct="1">
              <a:lnSpc>
                <a:spcPct val="80000"/>
              </a:lnSpc>
              <a:buFont typeface="Wingdings" panose="05000000000000000000" pitchFamily="2" charset="2"/>
              <a:buNone/>
            </a:pPr>
            <a:r>
              <a:rPr lang="zh-CN" altLang="en-US" sz="2000" spc="100" dirty="0" smtClean="0">
                <a:solidFill>
                  <a:srgbClr val="3399FF"/>
                </a:solidFill>
                <a:latin typeface="Arial" panose="02080604020202020204" pitchFamily="34" charset="0"/>
                <a:ea typeface="宋体" pitchFamily="2" charset="-122"/>
                <a:sym typeface="+mn-ea"/>
              </a:rPr>
              <a:t>供养亲属条件</a:t>
            </a:r>
            <a:r>
              <a:rPr lang="en-US" altLang="zh-CN" sz="2000" spc="100" dirty="0" smtClean="0">
                <a:solidFill>
                  <a:srgbClr val="3399FF"/>
                </a:solidFill>
                <a:latin typeface="Arial" panose="02080604020202020204" pitchFamily="34" charset="0"/>
                <a:ea typeface="宋体" pitchFamily="2" charset="-122"/>
                <a:sym typeface="+mn-ea"/>
              </a:rPr>
              <a:t>:</a:t>
            </a:r>
            <a:endParaRPr lang="en-US" altLang="zh-CN" sz="2000" spc="100" dirty="0" smtClean="0">
              <a:solidFill>
                <a:srgbClr val="3399FF"/>
              </a:solidFill>
              <a:latin typeface="Arial" panose="02080604020202020204" pitchFamily="34" charset="0"/>
              <a:ea typeface="宋体" pitchFamily="2" charset="-122"/>
            </a:endParaRPr>
          </a:p>
          <a:p>
            <a:pPr marL="0" indent="0" eaLnBrk="1" hangingPunct="1">
              <a:lnSpc>
                <a:spcPct val="80000"/>
              </a:lnSpc>
              <a:buFontTx/>
              <a:buNone/>
            </a:pPr>
            <a:r>
              <a:rPr lang="en-US" altLang="zh-CN" sz="2000" spc="100" dirty="0" smtClean="0">
                <a:latin typeface="宋体" pitchFamily="2" charset="-122"/>
                <a:ea typeface="宋体" pitchFamily="2" charset="-122"/>
                <a:sym typeface="+mn-ea"/>
              </a:rPr>
              <a:t>①</a:t>
            </a:r>
            <a:r>
              <a:rPr lang="zh-CN" altLang="en-US" sz="2000" spc="100" dirty="0" smtClean="0">
                <a:latin typeface="宋体" pitchFamily="2" charset="-122"/>
                <a:ea typeface="宋体" pitchFamily="2" charset="-122"/>
                <a:sym typeface="+mn-ea"/>
              </a:rPr>
              <a:t>完全丧失劳动能力的；</a:t>
            </a:r>
            <a:endParaRPr lang="zh-CN" altLang="en-US" sz="2000" spc="100" dirty="0" smtClean="0">
              <a:latin typeface="宋体" pitchFamily="2" charset="-122"/>
              <a:ea typeface="宋体" pitchFamily="2" charset="-122"/>
            </a:endParaRPr>
          </a:p>
          <a:p>
            <a:pPr marL="0" indent="0" eaLnBrk="1" hangingPunct="1">
              <a:lnSpc>
                <a:spcPct val="80000"/>
              </a:lnSpc>
              <a:buFontTx/>
              <a:buNone/>
            </a:pPr>
            <a:r>
              <a:rPr lang="en-US" altLang="zh-CN" sz="2000" spc="100" dirty="0" smtClean="0">
                <a:latin typeface="宋体" pitchFamily="2" charset="-122"/>
                <a:ea typeface="宋体" pitchFamily="2" charset="-122"/>
                <a:sym typeface="+mn-ea"/>
              </a:rPr>
              <a:t>②</a:t>
            </a:r>
            <a:r>
              <a:rPr lang="zh-CN" altLang="en-US" sz="2000" spc="100" dirty="0" smtClean="0">
                <a:latin typeface="宋体" pitchFamily="2" charset="-122"/>
                <a:ea typeface="宋体" pitchFamily="2" charset="-122"/>
                <a:sym typeface="+mn-ea"/>
              </a:rPr>
              <a:t>工亡职工配偶男年满</a:t>
            </a:r>
            <a:r>
              <a:rPr lang="en-US" altLang="zh-CN" sz="2000" spc="100" dirty="0" smtClean="0">
                <a:latin typeface="宋体" pitchFamily="2" charset="-122"/>
                <a:ea typeface="宋体" pitchFamily="2" charset="-122"/>
                <a:sym typeface="+mn-ea"/>
              </a:rPr>
              <a:t>60</a:t>
            </a:r>
            <a:r>
              <a:rPr lang="zh-CN" altLang="en-US" sz="2000" spc="100" dirty="0" smtClean="0">
                <a:latin typeface="宋体" pitchFamily="2" charset="-122"/>
                <a:ea typeface="宋体" pitchFamily="2" charset="-122"/>
                <a:sym typeface="+mn-ea"/>
              </a:rPr>
              <a:t>周岁、女年满</a:t>
            </a:r>
            <a:r>
              <a:rPr lang="en-US" altLang="zh-CN" sz="2000" spc="100" dirty="0" smtClean="0">
                <a:latin typeface="宋体" pitchFamily="2" charset="-122"/>
                <a:ea typeface="宋体" pitchFamily="2" charset="-122"/>
                <a:sym typeface="+mn-ea"/>
              </a:rPr>
              <a:t>55</a:t>
            </a:r>
            <a:r>
              <a:rPr lang="zh-CN" altLang="en-US" sz="2000" spc="100" dirty="0" smtClean="0">
                <a:latin typeface="宋体" pitchFamily="2" charset="-122"/>
                <a:ea typeface="宋体" pitchFamily="2" charset="-122"/>
                <a:sym typeface="+mn-ea"/>
              </a:rPr>
              <a:t>周岁的；</a:t>
            </a:r>
            <a:endParaRPr lang="zh-CN" altLang="en-US" sz="2000" spc="100" dirty="0" smtClean="0">
              <a:latin typeface="宋体" pitchFamily="2" charset="-122"/>
              <a:ea typeface="宋体" pitchFamily="2" charset="-122"/>
            </a:endParaRPr>
          </a:p>
          <a:p>
            <a:pPr marL="0" indent="0" eaLnBrk="1" hangingPunct="1">
              <a:lnSpc>
                <a:spcPct val="80000"/>
              </a:lnSpc>
              <a:buFontTx/>
              <a:buNone/>
            </a:pPr>
            <a:r>
              <a:rPr lang="en-US" altLang="zh-CN" sz="2000" spc="100" dirty="0" smtClean="0">
                <a:latin typeface="宋体" pitchFamily="2" charset="-122"/>
                <a:ea typeface="宋体" pitchFamily="2" charset="-122"/>
                <a:sym typeface="+mn-ea"/>
              </a:rPr>
              <a:t>③</a:t>
            </a:r>
            <a:r>
              <a:rPr lang="zh-CN" altLang="en-US" sz="2000" spc="100" dirty="0" smtClean="0">
                <a:latin typeface="宋体" pitchFamily="2" charset="-122"/>
                <a:ea typeface="宋体" pitchFamily="2" charset="-122"/>
                <a:sym typeface="+mn-ea"/>
              </a:rPr>
              <a:t>工亡职工父母男年满</a:t>
            </a:r>
            <a:r>
              <a:rPr lang="en-US" altLang="zh-CN" sz="2000" spc="100" dirty="0" smtClean="0">
                <a:latin typeface="宋体" pitchFamily="2" charset="-122"/>
                <a:ea typeface="宋体" pitchFamily="2" charset="-122"/>
                <a:sym typeface="+mn-ea"/>
              </a:rPr>
              <a:t>60</a:t>
            </a:r>
            <a:r>
              <a:rPr lang="zh-CN" altLang="en-US" sz="2000" spc="100" dirty="0" smtClean="0">
                <a:latin typeface="宋体" pitchFamily="2" charset="-122"/>
                <a:ea typeface="宋体" pitchFamily="2" charset="-122"/>
                <a:sym typeface="+mn-ea"/>
              </a:rPr>
              <a:t>周岁、女年满</a:t>
            </a:r>
            <a:r>
              <a:rPr lang="en-US" altLang="zh-CN" sz="2000" spc="100" dirty="0" smtClean="0">
                <a:latin typeface="宋体" pitchFamily="2" charset="-122"/>
                <a:ea typeface="宋体" pitchFamily="2" charset="-122"/>
                <a:sym typeface="+mn-ea"/>
              </a:rPr>
              <a:t>55</a:t>
            </a:r>
            <a:r>
              <a:rPr lang="zh-CN" altLang="en-US" sz="2000" spc="100" dirty="0" smtClean="0">
                <a:latin typeface="宋体" pitchFamily="2" charset="-122"/>
                <a:ea typeface="宋体" pitchFamily="2" charset="-122"/>
                <a:sym typeface="+mn-ea"/>
              </a:rPr>
              <a:t>周岁的；</a:t>
            </a:r>
            <a:r>
              <a:rPr lang="en-US" altLang="zh-CN" sz="2000" spc="100" dirty="0" smtClean="0">
                <a:latin typeface="宋体" pitchFamily="2" charset="-122"/>
                <a:ea typeface="宋体" pitchFamily="2" charset="-122"/>
                <a:sym typeface="+mn-ea"/>
              </a:rPr>
              <a:t> ④</a:t>
            </a:r>
            <a:r>
              <a:rPr lang="zh-CN" altLang="en-US" sz="2000" spc="100" dirty="0" smtClean="0">
                <a:latin typeface="宋体" pitchFamily="2" charset="-122"/>
                <a:ea typeface="宋体" pitchFamily="2" charset="-122"/>
                <a:sym typeface="+mn-ea"/>
              </a:rPr>
              <a:t>工亡职工子女未满</a:t>
            </a:r>
            <a:r>
              <a:rPr lang="en-US" altLang="zh-CN" sz="2000" spc="100" dirty="0" smtClean="0">
                <a:latin typeface="宋体" pitchFamily="2" charset="-122"/>
                <a:ea typeface="宋体" pitchFamily="2" charset="-122"/>
                <a:sym typeface="+mn-ea"/>
              </a:rPr>
              <a:t>18</a:t>
            </a:r>
            <a:r>
              <a:rPr lang="zh-CN" altLang="en-US" sz="2000" spc="100" dirty="0" smtClean="0">
                <a:latin typeface="宋体" pitchFamily="2" charset="-122"/>
                <a:ea typeface="宋体" pitchFamily="2" charset="-122"/>
                <a:sym typeface="+mn-ea"/>
              </a:rPr>
              <a:t>周岁的；</a:t>
            </a:r>
            <a:endParaRPr lang="zh-CN" altLang="en-US" sz="2000" spc="100" dirty="0" smtClean="0">
              <a:latin typeface="宋体" pitchFamily="2" charset="-122"/>
              <a:ea typeface="宋体" pitchFamily="2" charset="-122"/>
            </a:endParaRPr>
          </a:p>
          <a:p>
            <a:pPr marL="0" indent="0" eaLnBrk="1" hangingPunct="1">
              <a:lnSpc>
                <a:spcPct val="80000"/>
              </a:lnSpc>
              <a:buFontTx/>
              <a:buNone/>
            </a:pPr>
            <a:r>
              <a:rPr lang="en-US" altLang="zh-CN" sz="2000" spc="100" dirty="0" smtClean="0">
                <a:latin typeface="宋体" pitchFamily="2" charset="-122"/>
                <a:ea typeface="宋体" pitchFamily="2" charset="-122"/>
                <a:sym typeface="+mn-ea"/>
              </a:rPr>
              <a:t>⑤</a:t>
            </a:r>
            <a:r>
              <a:rPr lang="zh-CN" altLang="en-US" sz="2000" spc="100" dirty="0" smtClean="0">
                <a:latin typeface="宋体" pitchFamily="2" charset="-122"/>
                <a:ea typeface="宋体" pitchFamily="2" charset="-122"/>
                <a:sym typeface="+mn-ea"/>
              </a:rPr>
              <a:t>工亡职工父母均已死亡，其祖父、外祖父年满</a:t>
            </a:r>
            <a:r>
              <a:rPr lang="en-US" altLang="zh-CN" sz="2000" spc="100" dirty="0" smtClean="0">
                <a:latin typeface="宋体" pitchFamily="2" charset="-122"/>
                <a:ea typeface="宋体" pitchFamily="2" charset="-122"/>
                <a:sym typeface="+mn-ea"/>
              </a:rPr>
              <a:t>60</a:t>
            </a:r>
            <a:r>
              <a:rPr lang="zh-CN" altLang="en-US" sz="2000" spc="100" dirty="0" smtClean="0">
                <a:latin typeface="宋体" pitchFamily="2" charset="-122"/>
                <a:ea typeface="宋体" pitchFamily="2" charset="-122"/>
                <a:sym typeface="+mn-ea"/>
              </a:rPr>
              <a:t>周岁，祖母、外祖母年满</a:t>
            </a:r>
            <a:r>
              <a:rPr lang="en-US" altLang="zh-CN" sz="2000" spc="100" dirty="0" smtClean="0">
                <a:latin typeface="宋体" pitchFamily="2" charset="-122"/>
                <a:ea typeface="宋体" pitchFamily="2" charset="-122"/>
                <a:sym typeface="+mn-ea"/>
              </a:rPr>
              <a:t>55</a:t>
            </a:r>
            <a:r>
              <a:rPr lang="zh-CN" altLang="en-US" sz="2000" spc="100" dirty="0" smtClean="0">
                <a:latin typeface="宋体" pitchFamily="2" charset="-122"/>
                <a:ea typeface="宋体" pitchFamily="2" charset="-122"/>
                <a:sym typeface="+mn-ea"/>
              </a:rPr>
              <a:t>周岁的；</a:t>
            </a:r>
            <a:endParaRPr lang="zh-CN" altLang="en-US" sz="2000" spc="100" dirty="0" smtClean="0">
              <a:latin typeface="宋体" pitchFamily="2" charset="-122"/>
              <a:ea typeface="宋体" pitchFamily="2" charset="-122"/>
            </a:endParaRPr>
          </a:p>
          <a:p>
            <a:pPr marL="0" indent="0" eaLnBrk="1" hangingPunct="1">
              <a:lnSpc>
                <a:spcPct val="80000"/>
              </a:lnSpc>
              <a:buFontTx/>
              <a:buNone/>
            </a:pPr>
            <a:r>
              <a:rPr lang="en-US" altLang="zh-CN" sz="2000" spc="100" dirty="0" smtClean="0">
                <a:latin typeface="宋体" pitchFamily="2" charset="-122"/>
                <a:ea typeface="宋体" pitchFamily="2" charset="-122"/>
                <a:sym typeface="+mn-ea"/>
              </a:rPr>
              <a:t>⑥</a:t>
            </a:r>
            <a:r>
              <a:rPr lang="zh-CN" altLang="en-US" sz="2000" spc="100" dirty="0" smtClean="0">
                <a:latin typeface="宋体" pitchFamily="2" charset="-122"/>
                <a:ea typeface="宋体" pitchFamily="2" charset="-122"/>
                <a:sym typeface="+mn-ea"/>
              </a:rPr>
              <a:t>工亡职工子女已经死亡或完全丧失劳动能力，其孙子女、外孙子女未满</a:t>
            </a:r>
            <a:r>
              <a:rPr lang="en-US" altLang="zh-CN" sz="2000" spc="100" dirty="0" smtClean="0">
                <a:latin typeface="宋体" pitchFamily="2" charset="-122"/>
                <a:ea typeface="宋体" pitchFamily="2" charset="-122"/>
                <a:sym typeface="+mn-ea"/>
              </a:rPr>
              <a:t>18</a:t>
            </a:r>
            <a:r>
              <a:rPr lang="zh-CN" altLang="en-US" sz="2000" spc="100" dirty="0" smtClean="0">
                <a:latin typeface="宋体" pitchFamily="2" charset="-122"/>
                <a:ea typeface="宋体" pitchFamily="2" charset="-122"/>
                <a:sym typeface="+mn-ea"/>
              </a:rPr>
              <a:t>周岁的；</a:t>
            </a:r>
            <a:endParaRPr lang="zh-CN" altLang="en-US" sz="2000" spc="100" dirty="0" smtClean="0">
              <a:latin typeface="宋体" pitchFamily="2" charset="-122"/>
              <a:ea typeface="宋体" pitchFamily="2" charset="-122"/>
            </a:endParaRPr>
          </a:p>
          <a:p>
            <a:pPr marL="0" indent="0" eaLnBrk="1" hangingPunct="1">
              <a:lnSpc>
                <a:spcPct val="80000"/>
              </a:lnSpc>
              <a:buFontTx/>
              <a:buNone/>
            </a:pPr>
            <a:r>
              <a:rPr lang="en-US" altLang="zh-CN" sz="2000" spc="100" dirty="0" smtClean="0">
                <a:latin typeface="宋体" pitchFamily="2" charset="-122"/>
                <a:ea typeface="宋体" pitchFamily="2" charset="-122"/>
                <a:sym typeface="+mn-ea"/>
              </a:rPr>
              <a:t>⑦</a:t>
            </a:r>
            <a:r>
              <a:rPr lang="zh-CN" altLang="en-US" sz="2000" spc="100" dirty="0" smtClean="0">
                <a:latin typeface="宋体" pitchFamily="2" charset="-122"/>
                <a:ea typeface="宋体" pitchFamily="2" charset="-122"/>
                <a:sym typeface="+mn-ea"/>
              </a:rPr>
              <a:t>工亡职工父母均已死亡或完全丧失劳动能力，其兄弟姐妹未满</a:t>
            </a:r>
            <a:r>
              <a:rPr lang="en-US" altLang="zh-CN" sz="2000" spc="100" dirty="0" smtClean="0">
                <a:latin typeface="宋体" pitchFamily="2" charset="-122"/>
                <a:ea typeface="宋体" pitchFamily="2" charset="-122"/>
                <a:sym typeface="+mn-ea"/>
              </a:rPr>
              <a:t>18</a:t>
            </a:r>
            <a:r>
              <a:rPr lang="zh-CN" altLang="en-US" sz="2000" spc="100" dirty="0" smtClean="0">
                <a:latin typeface="宋体" pitchFamily="2" charset="-122"/>
                <a:ea typeface="宋体" pitchFamily="2" charset="-122"/>
                <a:sym typeface="+mn-ea"/>
              </a:rPr>
              <a:t>周岁的。</a:t>
            </a:r>
            <a:endParaRPr lang="zh-CN" altLang="en-US" sz="2000" spc="100" dirty="0" smtClean="0">
              <a:latin typeface="宋体" pitchFamily="2" charset="-122"/>
              <a:ea typeface="宋体" pitchFamily="2" charset="-122"/>
            </a:endParaRPr>
          </a:p>
          <a:p>
            <a:pPr marL="0" indent="0" eaLnBrk="1" hangingPunct="1">
              <a:lnSpc>
                <a:spcPct val="80000"/>
              </a:lnSpc>
              <a:buFontTx/>
              <a:buNone/>
            </a:pPr>
            <a:endParaRPr lang="zh-CN" altLang="en-US" sz="600" spc="100" dirty="0" smtClean="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53250" name="Rectangle 3"/>
          <p:cNvSpPr>
            <a:spLocks noGrp="true" noChangeArrowheads="true"/>
          </p:cNvSpPr>
          <p:nvPr>
            <p:ph type="body" idx="4294967295"/>
          </p:nvPr>
        </p:nvSpPr>
        <p:spPr>
          <a:xfrm>
            <a:off x="958850" y="1186815"/>
            <a:ext cx="9613265" cy="4302760"/>
          </a:xfrm>
        </p:spPr>
        <p:txBody>
          <a:bodyPr>
            <a:normAutofit/>
          </a:bodyPr>
          <a:lstStyle/>
          <a:p>
            <a:pPr marL="0" indent="0" algn="l" eaLnBrk="1" hangingPunct="1">
              <a:lnSpc>
                <a:spcPct val="140000"/>
              </a:lnSpc>
              <a:spcBef>
                <a:spcPts val="1200"/>
              </a:spcBef>
              <a:buFontTx/>
              <a:buNone/>
            </a:pPr>
            <a:r>
              <a:rPr lang="en-US" altLang="zh-CN" dirty="0">
                <a:latin typeface="宋体" pitchFamily="2" charset="-122"/>
                <a:ea typeface="宋体" pitchFamily="2" charset="-122"/>
                <a:cs typeface="宋体" pitchFamily="2" charset="-122"/>
                <a:sym typeface="+mn-ea"/>
              </a:rPr>
              <a:t>1.</a:t>
            </a:r>
            <a:r>
              <a:rPr lang="zh-CN" altLang="en-US" dirty="0">
                <a:latin typeface="宋体" pitchFamily="2" charset="-122"/>
                <a:ea typeface="宋体" pitchFamily="2" charset="-122"/>
                <a:cs typeface="宋体" pitchFamily="2" charset="-122"/>
                <a:sym typeface="+mn-ea"/>
              </a:rPr>
              <a:t>工亡人员死亡时，父母、配偶男满</a:t>
            </a:r>
            <a:r>
              <a:rPr lang="en-US" altLang="zh-CN" dirty="0">
                <a:latin typeface="宋体" pitchFamily="2" charset="-122"/>
                <a:ea typeface="宋体" pitchFamily="2" charset="-122"/>
                <a:cs typeface="宋体" pitchFamily="2" charset="-122"/>
                <a:sym typeface="+mn-ea"/>
              </a:rPr>
              <a:t>60</a:t>
            </a:r>
            <a:r>
              <a:rPr lang="zh-CN" altLang="en-US" dirty="0">
                <a:latin typeface="宋体" pitchFamily="2" charset="-122"/>
                <a:ea typeface="宋体" pitchFamily="2" charset="-122"/>
                <a:cs typeface="宋体" pitchFamily="2" charset="-122"/>
                <a:sym typeface="+mn-ea"/>
              </a:rPr>
              <a:t>周岁、女满</a:t>
            </a:r>
            <a:r>
              <a:rPr lang="en-US" altLang="zh-CN" dirty="0">
                <a:latin typeface="宋体" pitchFamily="2" charset="-122"/>
                <a:ea typeface="宋体" pitchFamily="2" charset="-122"/>
                <a:cs typeface="宋体" pitchFamily="2" charset="-122"/>
                <a:sym typeface="+mn-ea"/>
              </a:rPr>
              <a:t>55</a:t>
            </a:r>
            <a:r>
              <a:rPr lang="zh-CN" altLang="en-US" dirty="0">
                <a:latin typeface="宋体" pitchFamily="2" charset="-122"/>
                <a:ea typeface="宋体" pitchFamily="2" charset="-122"/>
                <a:cs typeface="宋体" pitchFamily="2" charset="-122"/>
                <a:sym typeface="+mn-ea"/>
              </a:rPr>
              <a:t>周岁，子女不满</a:t>
            </a:r>
            <a:r>
              <a:rPr lang="en-US" altLang="zh-CN" dirty="0">
                <a:latin typeface="宋体" pitchFamily="2" charset="-122"/>
                <a:ea typeface="宋体" pitchFamily="2" charset="-122"/>
                <a:cs typeface="宋体" pitchFamily="2" charset="-122"/>
                <a:sym typeface="+mn-ea"/>
              </a:rPr>
              <a:t>18</a:t>
            </a:r>
            <a:r>
              <a:rPr lang="zh-CN" altLang="en-US" dirty="0">
                <a:latin typeface="宋体" pitchFamily="2" charset="-122"/>
                <a:ea typeface="宋体" pitchFamily="2" charset="-122"/>
                <a:cs typeface="宋体" pitchFamily="2" charset="-122"/>
                <a:sym typeface="+mn-ea"/>
              </a:rPr>
              <a:t>周岁的末成年人，无主要生活来源者。</a:t>
            </a:r>
            <a:endParaRPr lang="zh-CN" altLang="en-US" dirty="0">
              <a:latin typeface="宋体" pitchFamily="2" charset="-122"/>
              <a:ea typeface="宋体" pitchFamily="2" charset="-122"/>
              <a:cs typeface="宋体" pitchFamily="2" charset="-122"/>
            </a:endParaRPr>
          </a:p>
          <a:p>
            <a:pPr marL="0" indent="0" algn="l" eaLnBrk="1" hangingPunct="1">
              <a:lnSpc>
                <a:spcPct val="140000"/>
              </a:lnSpc>
              <a:spcBef>
                <a:spcPts val="1200"/>
              </a:spcBef>
              <a:buFontTx/>
              <a:buNone/>
            </a:pPr>
            <a:r>
              <a:rPr lang="en-US" altLang="zh-CN" dirty="0">
                <a:latin typeface="宋体" pitchFamily="2" charset="-122"/>
                <a:ea typeface="宋体" pitchFamily="2" charset="-122"/>
                <a:cs typeface="宋体" pitchFamily="2" charset="-122"/>
                <a:sym typeface="+mn-ea"/>
              </a:rPr>
              <a:t>2.</a:t>
            </a:r>
            <a:r>
              <a:rPr lang="zh-CN" altLang="en-US" dirty="0">
                <a:latin typeface="宋体" pitchFamily="2" charset="-122"/>
                <a:ea typeface="宋体" pitchFamily="2" charset="-122"/>
                <a:cs typeface="宋体" pitchFamily="2" charset="-122"/>
                <a:sym typeface="+mn-ea"/>
              </a:rPr>
              <a:t>不满足年龄条件的，须为完全丧失劳动能力者。</a:t>
            </a:r>
            <a:endParaRPr lang="en-US" altLang="zh-CN" dirty="0">
              <a:latin typeface="宋体" pitchFamily="2" charset="-122"/>
              <a:ea typeface="宋体" pitchFamily="2" charset="-122"/>
              <a:cs typeface="宋体" pitchFamily="2" charset="-122"/>
            </a:endParaRPr>
          </a:p>
          <a:p>
            <a:pPr marL="0" indent="0" algn="l" eaLnBrk="1" hangingPunct="1">
              <a:lnSpc>
                <a:spcPct val="140000"/>
              </a:lnSpc>
              <a:spcBef>
                <a:spcPts val="1200"/>
              </a:spcBef>
              <a:buFontTx/>
              <a:buNone/>
            </a:pPr>
            <a:r>
              <a:rPr lang="en-US" altLang="zh-CN" dirty="0" smtClean="0">
                <a:latin typeface="宋体" pitchFamily="2" charset="-122"/>
                <a:ea typeface="宋体" pitchFamily="2" charset="-122"/>
                <a:cs typeface="宋体" pitchFamily="2" charset="-122"/>
                <a:sym typeface="+mn-ea"/>
              </a:rPr>
              <a:t>3</a:t>
            </a:r>
            <a:r>
              <a:rPr lang="en-US" altLang="zh-CN" dirty="0">
                <a:latin typeface="宋体" pitchFamily="2" charset="-122"/>
                <a:ea typeface="宋体" pitchFamily="2" charset="-122"/>
                <a:cs typeface="宋体" pitchFamily="2" charset="-122"/>
                <a:sym typeface="+mn-ea"/>
              </a:rPr>
              <a:t>.</a:t>
            </a:r>
            <a:r>
              <a:rPr lang="zh-CN" altLang="en-US" dirty="0">
                <a:latin typeface="宋体" pitchFamily="2" charset="-122"/>
                <a:ea typeface="宋体" pitchFamily="2" charset="-122"/>
                <a:cs typeface="宋体" pitchFamily="2" charset="-122"/>
                <a:sym typeface="+mn-ea"/>
              </a:rPr>
              <a:t>申请供养父母、配偶、子女以外的近亲属的，如：兄弟姐妹、祖父母、外祖父母、孙子女、外孙子女的，须其法定抚养（监护）人已死亡或丧失劳动能力</a:t>
            </a:r>
            <a:r>
              <a:rPr lang="zh-CN" altLang="en-US" sz="3000" dirty="0">
                <a:latin typeface="宋体" pitchFamily="2" charset="-122"/>
                <a:ea typeface="宋体" pitchFamily="2" charset="-122"/>
                <a:cs typeface="宋体" pitchFamily="2" charset="-122"/>
                <a:sym typeface="+mn-ea"/>
              </a:rPr>
              <a:t>。</a:t>
            </a:r>
            <a:endParaRPr lang="zh-CN" altLang="en-US" sz="3600" dirty="0"/>
          </a:p>
          <a:p>
            <a:pPr marL="0" indent="0" eaLnBrk="1" hangingPunct="1">
              <a:buFontTx/>
              <a:buNone/>
            </a:pPr>
            <a:endParaRPr lang="zh-CN" altLang="en-US" sz="2800" dirty="0" smtClean="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367348" y="772478"/>
            <a:ext cx="5043170" cy="507365"/>
          </a:xfrm>
          <a:prstGeom prst="rect">
            <a:avLst/>
          </a:prstGeom>
          <a:noFill/>
          <a:ln w="9525">
            <a:noFill/>
          </a:ln>
        </p:spPr>
        <p:txBody>
          <a:bodyPr wrap="non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indent="0" algn="l">
              <a:spcBef>
                <a:spcPct val="50000"/>
              </a:spcBef>
              <a:buNone/>
            </a:pPr>
            <a:r>
              <a:rPr lang="zh-CN" altLang="en-US" dirty="0" smtClean="0">
                <a:latin typeface="黑体" panose="02010609060101010101" charset="-122"/>
                <a:ea typeface="黑体" panose="02010609060101010101" charset="-122"/>
                <a:sym typeface="+mn-ea"/>
              </a:rPr>
              <a:t>（六</a:t>
            </a:r>
            <a:r>
              <a:rPr lang="en-US" altLang="zh-CN" dirty="0" smtClean="0">
                <a:latin typeface="黑体" panose="02010609060101010101" charset="-122"/>
                <a:ea typeface="黑体" panose="02010609060101010101" charset="-122"/>
                <a:sym typeface="+mn-ea"/>
              </a:rPr>
              <a:t>)</a:t>
            </a:r>
            <a:r>
              <a:rPr lang="zh-CN" altLang="en-US" dirty="0" smtClean="0">
                <a:latin typeface="黑体" panose="02010609060101010101" charset="-122"/>
                <a:ea typeface="黑体" panose="02010609060101010101" charset="-122"/>
                <a:sym typeface="+mn-ea"/>
              </a:rPr>
              <a:t>工</a:t>
            </a:r>
            <a:r>
              <a:rPr lang="zh-CN" altLang="en-US" dirty="0">
                <a:latin typeface="黑体" panose="02010609060101010101" charset="-122"/>
                <a:ea typeface="黑体" panose="02010609060101010101" charset="-122"/>
                <a:sym typeface="+mn-ea"/>
              </a:rPr>
              <a:t>伤保险待遇的支付主体</a:t>
            </a:r>
            <a:endParaRPr lang="zh-CN" altLang="en-US" b="1" dirty="0">
              <a:solidFill>
                <a:srgbClr val="C00000"/>
              </a:solidFill>
              <a:latin typeface="Arial" panose="02080604020202020204" pitchFamily="34" charset="0"/>
              <a:ea typeface="微软雅黑" panose="020B0503020204020204" pitchFamily="34" charset="-122"/>
              <a:sym typeface="Calibri" panose="020F0502020204030204" pitchFamily="34" charset="0"/>
            </a:endParaRPr>
          </a:p>
        </p:txBody>
      </p:sp>
      <p:sp>
        <p:nvSpPr>
          <p:cNvPr id="46082" name="Rectangle 2"/>
          <p:cNvSpPr>
            <a:spLocks noGrp="true" noChangeArrowheads="true"/>
          </p:cNvSpPr>
          <p:nvPr>
            <p:ph type="title" idx="4294967295"/>
          </p:nvPr>
        </p:nvSpPr>
        <p:spPr>
          <a:xfrm>
            <a:off x="793115" y="1375093"/>
            <a:ext cx="8229600" cy="576262"/>
          </a:xfrm>
        </p:spPr>
        <p:txBody>
          <a:bodyPr/>
          <a:lstStyle/>
          <a:p>
            <a:pPr eaLnBrk="1" hangingPunct="1">
              <a:defRPr/>
            </a:pPr>
            <a:r>
              <a:rPr lang="zh-CN" altLang="en-US" sz="2400" dirty="0" smtClean="0">
                <a:solidFill>
                  <a:schemeClr val="tx1"/>
                </a:solidFill>
                <a:effectLst>
                  <a:outerShdw blurRad="38100" dist="38100" dir="2700000" algn="tl">
                    <a:srgbClr val="C0C0C0"/>
                  </a:outerShdw>
                </a:effectLst>
                <a:ea typeface="楷体_GB2312" pitchFamily="49" charset="-122"/>
              </a:rPr>
              <a:t>（</a:t>
            </a:r>
            <a:r>
              <a:rPr lang="en-US" altLang="zh-CN" sz="2400" dirty="0" smtClean="0">
                <a:solidFill>
                  <a:schemeClr val="tx1"/>
                </a:solidFill>
                <a:effectLst>
                  <a:outerShdw blurRad="38100" dist="38100" dir="2700000" algn="tl">
                    <a:srgbClr val="C0C0C0"/>
                  </a:outerShdw>
                </a:effectLst>
                <a:ea typeface="楷体_GB2312" pitchFamily="49" charset="-122"/>
              </a:rPr>
              <a:t>1</a:t>
            </a:r>
            <a:r>
              <a:rPr lang="zh-CN" altLang="en-US" sz="2400" dirty="0" smtClean="0">
                <a:solidFill>
                  <a:schemeClr val="tx1"/>
                </a:solidFill>
                <a:effectLst>
                  <a:outerShdw blurRad="38100" dist="38100" dir="2700000" algn="tl">
                    <a:srgbClr val="C0C0C0"/>
                  </a:outerShdw>
                </a:effectLst>
                <a:ea typeface="楷体_GB2312" pitchFamily="49" charset="-122"/>
              </a:rPr>
              <a:t>）由工伤保险基金支付的工伤待遇：</a:t>
            </a:r>
            <a:endParaRPr lang="zh-CN" altLang="en-US" sz="2400" dirty="0" smtClean="0">
              <a:solidFill>
                <a:schemeClr val="tx1"/>
              </a:solidFill>
              <a:effectLst>
                <a:outerShdw blurRad="38100" dist="38100" dir="2700000" algn="tl">
                  <a:srgbClr val="C0C0C0"/>
                </a:outerShdw>
              </a:effectLst>
              <a:ea typeface="楷体_GB2312" pitchFamily="49" charset="-122"/>
            </a:endParaRPr>
          </a:p>
        </p:txBody>
      </p:sp>
      <p:sp>
        <p:nvSpPr>
          <p:cNvPr id="59395" name="Rectangle 3"/>
          <p:cNvSpPr>
            <a:spLocks noGrp="true" noChangeArrowheads="true"/>
          </p:cNvSpPr>
          <p:nvPr/>
        </p:nvSpPr>
        <p:spPr>
          <a:xfrm>
            <a:off x="1193165" y="2192020"/>
            <a:ext cx="9800590" cy="3642995"/>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lnSpc>
                <a:spcPct val="120000"/>
              </a:lnSpc>
            </a:pPr>
            <a:r>
              <a:rPr lang="zh-CN" smtClean="0">
                <a:latin typeface="Arial" panose="02080604020202020204" pitchFamily="34" charset="0"/>
                <a:ea typeface="宋体" pitchFamily="2" charset="-122"/>
              </a:rPr>
              <a:t>工伤医疗（康复）费和安装假牙假肢等</a:t>
            </a:r>
            <a:r>
              <a:rPr lang="zh-CN" smtClean="0">
                <a:latin typeface="Arial" panose="02080604020202020204" pitchFamily="34" charset="0"/>
                <a:ea typeface="宋体" pitchFamily="2" charset="-122"/>
                <a:sym typeface="+mn-ea"/>
              </a:rPr>
              <a:t>伤残辅助器具的费用</a:t>
            </a:r>
            <a:endParaRPr lang="zh-CN" smtClean="0">
              <a:latin typeface="Arial" panose="02080604020202020204" pitchFamily="34" charset="0"/>
              <a:ea typeface="宋体" pitchFamily="2" charset="-122"/>
            </a:endParaRPr>
          </a:p>
          <a:p>
            <a:pPr eaLnBrk="1" hangingPunct="1">
              <a:lnSpc>
                <a:spcPct val="120000"/>
              </a:lnSpc>
            </a:pPr>
            <a:r>
              <a:rPr lang="zh-CN" smtClean="0">
                <a:latin typeface="Arial" panose="02080604020202020204" pitchFamily="34" charset="0"/>
                <a:ea typeface="宋体" pitchFamily="2" charset="-122"/>
              </a:rPr>
              <a:t>住院伙食补助费</a:t>
            </a:r>
            <a:endParaRPr lang="zh-CN" smtClean="0">
              <a:latin typeface="Arial" panose="02080604020202020204" pitchFamily="34" charset="0"/>
              <a:ea typeface="宋体" pitchFamily="2" charset="-122"/>
            </a:endParaRPr>
          </a:p>
          <a:p>
            <a:pPr eaLnBrk="1" hangingPunct="1">
              <a:lnSpc>
                <a:spcPct val="120000"/>
              </a:lnSpc>
            </a:pPr>
            <a:r>
              <a:rPr lang="zh-CN" smtClean="0">
                <a:latin typeface="Arial" panose="02080604020202020204" pitchFamily="34" charset="0"/>
                <a:ea typeface="宋体" pitchFamily="2" charset="-122"/>
              </a:rPr>
              <a:t>省外就医的交通食宿费</a:t>
            </a:r>
            <a:endParaRPr lang="zh-CN" smtClean="0">
              <a:latin typeface="Arial" panose="02080604020202020204" pitchFamily="34" charset="0"/>
              <a:ea typeface="宋体" pitchFamily="2" charset="-122"/>
            </a:endParaRPr>
          </a:p>
          <a:p>
            <a:pPr eaLnBrk="1" hangingPunct="1">
              <a:lnSpc>
                <a:spcPct val="120000"/>
              </a:lnSpc>
            </a:pPr>
            <a:r>
              <a:rPr lang="zh-CN" smtClean="0">
                <a:latin typeface="Arial" panose="02080604020202020204" pitchFamily="34" charset="0"/>
                <a:ea typeface="宋体" pitchFamily="2" charset="-122"/>
              </a:rPr>
              <a:t>劳动能力鉴定后的生活护理费</a:t>
            </a:r>
            <a:endParaRPr lang="zh-CN" smtClean="0">
              <a:latin typeface="Arial" panose="02080604020202020204" pitchFamily="34" charset="0"/>
              <a:ea typeface="宋体" pitchFamily="2" charset="-122"/>
            </a:endParaRPr>
          </a:p>
          <a:p>
            <a:pPr eaLnBrk="1" hangingPunct="1">
              <a:lnSpc>
                <a:spcPct val="120000"/>
              </a:lnSpc>
            </a:pPr>
            <a:r>
              <a:rPr lang="zh-CN" smtClean="0">
                <a:latin typeface="Arial" panose="02080604020202020204" pitchFamily="34" charset="0"/>
                <a:ea typeface="宋体" pitchFamily="2" charset="-122"/>
              </a:rPr>
              <a:t>一次伤残补助金和</a:t>
            </a:r>
            <a:r>
              <a:rPr lang="zh-CN" altLang="zh-CN" smtClean="0">
                <a:latin typeface="Arial" panose="02080604020202020204" pitchFamily="34" charset="0"/>
                <a:ea typeface="宋体" pitchFamily="2" charset="-122"/>
              </a:rPr>
              <a:t>1-4</a:t>
            </a:r>
            <a:r>
              <a:rPr lang="zh-CN" smtClean="0">
                <a:latin typeface="Arial" panose="02080604020202020204" pitchFamily="34" charset="0"/>
                <a:ea typeface="宋体" pitchFamily="2" charset="-122"/>
              </a:rPr>
              <a:t>级伤残职工按月领取的伤残津贴</a:t>
            </a:r>
            <a:endParaRPr lang="zh-CN" smtClean="0">
              <a:latin typeface="Arial" panose="02080604020202020204" pitchFamily="34" charset="0"/>
              <a:ea typeface="宋体" pitchFamily="2" charset="-122"/>
            </a:endParaRPr>
          </a:p>
          <a:p>
            <a:pPr eaLnBrk="1" hangingPunct="1">
              <a:lnSpc>
                <a:spcPct val="120000"/>
              </a:lnSpc>
            </a:pPr>
            <a:r>
              <a:rPr lang="zh-CN" smtClean="0">
                <a:latin typeface="Arial" panose="02080604020202020204" pitchFamily="34" charset="0"/>
                <a:ea typeface="宋体" pitchFamily="2" charset="-122"/>
              </a:rPr>
              <a:t>终止劳动合同时，应当享受的一次性医疗补助金</a:t>
            </a:r>
            <a:endParaRPr lang="zh-CN" smtClean="0">
              <a:latin typeface="Arial" panose="02080604020202020204" pitchFamily="34" charset="0"/>
              <a:ea typeface="宋体" pitchFamily="2" charset="-122"/>
            </a:endParaRPr>
          </a:p>
          <a:p>
            <a:pPr eaLnBrk="1" hangingPunct="1">
              <a:lnSpc>
                <a:spcPct val="120000"/>
              </a:lnSpc>
            </a:pPr>
            <a:r>
              <a:rPr lang="zh-CN" smtClean="0">
                <a:latin typeface="Arial" panose="02080604020202020204" pitchFamily="34" charset="0"/>
                <a:ea typeface="宋体" pitchFamily="2" charset="-122"/>
              </a:rPr>
              <a:t>因工死亡的，丧葬费、供养亲属抚恤金和一次工亡补助金</a:t>
            </a:r>
            <a:endParaRPr lang="zh-CN" smtClean="0">
              <a:latin typeface="Arial" panose="02080604020202020204" pitchFamily="34"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47106" name="Rectangle 2"/>
          <p:cNvSpPr>
            <a:spLocks noGrp="true" noChangeArrowheads="true"/>
          </p:cNvSpPr>
          <p:nvPr>
            <p:ph type="title" idx="4294967295"/>
          </p:nvPr>
        </p:nvSpPr>
        <p:spPr>
          <a:xfrm>
            <a:off x="591185" y="681355"/>
            <a:ext cx="8229600" cy="677545"/>
          </a:xfrm>
        </p:spPr>
        <p:txBody>
          <a:bodyPr/>
          <a:lstStyle/>
          <a:p>
            <a:pPr eaLnBrk="1" hangingPunct="1">
              <a:defRPr/>
            </a:pPr>
            <a:r>
              <a:rPr lang="zh-CN" altLang="en-US" sz="2800" dirty="0" smtClean="0">
                <a:solidFill>
                  <a:schemeClr val="tx1"/>
                </a:solidFill>
                <a:effectLst>
                  <a:outerShdw blurRad="38100" dist="38100" dir="2700000" algn="tl">
                    <a:srgbClr val="C0C0C0"/>
                  </a:outerShdw>
                </a:effectLst>
                <a:latin typeface="宋体" pitchFamily="2" charset="-122"/>
                <a:ea typeface="宋体" pitchFamily="2" charset="-122"/>
                <a:cs typeface="宋体" pitchFamily="2" charset="-122"/>
              </a:rPr>
              <a:t>（</a:t>
            </a:r>
            <a:r>
              <a:rPr lang="en-US" altLang="zh-CN" sz="2800" dirty="0" smtClean="0">
                <a:solidFill>
                  <a:schemeClr val="tx1"/>
                </a:solidFill>
                <a:effectLst>
                  <a:outerShdw blurRad="38100" dist="38100" dir="2700000" algn="tl">
                    <a:srgbClr val="C0C0C0"/>
                  </a:outerShdw>
                </a:effectLst>
                <a:latin typeface="宋体" pitchFamily="2" charset="-122"/>
                <a:ea typeface="宋体" pitchFamily="2" charset="-122"/>
                <a:cs typeface="宋体" pitchFamily="2" charset="-122"/>
              </a:rPr>
              <a:t>2</a:t>
            </a:r>
            <a:r>
              <a:rPr lang="zh-CN" altLang="en-US" sz="2800" dirty="0" smtClean="0">
                <a:solidFill>
                  <a:schemeClr val="tx1"/>
                </a:solidFill>
                <a:effectLst>
                  <a:outerShdw blurRad="38100" dist="38100" dir="2700000" algn="tl">
                    <a:srgbClr val="C0C0C0"/>
                  </a:outerShdw>
                </a:effectLst>
                <a:latin typeface="宋体" pitchFamily="2" charset="-122"/>
                <a:ea typeface="宋体" pitchFamily="2" charset="-122"/>
                <a:cs typeface="宋体" pitchFamily="2" charset="-122"/>
              </a:rPr>
              <a:t>）由单位负责的工伤待遇</a:t>
            </a:r>
            <a:r>
              <a:rPr lang="zh-CN" altLang="en-US" sz="3400" dirty="0" smtClean="0">
                <a:solidFill>
                  <a:schemeClr val="tx1"/>
                </a:solidFill>
                <a:effectLst>
                  <a:outerShdw blurRad="38100" dist="38100" dir="2700000" algn="tl">
                    <a:srgbClr val="C0C0C0"/>
                  </a:outerShdw>
                </a:effectLst>
                <a:ea typeface="楷体_GB2312" pitchFamily="49" charset="-122"/>
              </a:rPr>
              <a:t>：</a:t>
            </a:r>
            <a:endParaRPr lang="zh-CN" altLang="en-US" sz="3400" dirty="0" smtClean="0">
              <a:solidFill>
                <a:schemeClr val="tx1"/>
              </a:solidFill>
              <a:effectLst>
                <a:outerShdw blurRad="38100" dist="38100" dir="2700000" algn="tl">
                  <a:srgbClr val="C0C0C0"/>
                </a:outerShdw>
              </a:effectLst>
              <a:ea typeface="楷体_GB2312" pitchFamily="49" charset="-122"/>
            </a:endParaRPr>
          </a:p>
        </p:txBody>
      </p:sp>
      <p:sp>
        <p:nvSpPr>
          <p:cNvPr id="60419" name="Rectangle 3"/>
          <p:cNvSpPr>
            <a:spLocks noGrp="true" noChangeArrowheads="true"/>
          </p:cNvSpPr>
          <p:nvPr/>
        </p:nvSpPr>
        <p:spPr>
          <a:xfrm>
            <a:off x="913765" y="1506855"/>
            <a:ext cx="9491345" cy="4526280"/>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lnSpc>
                <a:spcPct val="120000"/>
              </a:lnSpc>
            </a:pPr>
            <a:r>
              <a:rPr lang="zh-CN" sz="2400" dirty="0" smtClean="0">
                <a:latin typeface="Arial" panose="02080604020202020204" pitchFamily="34" charset="0"/>
                <a:ea typeface="宋体" pitchFamily="2" charset="-122"/>
              </a:rPr>
              <a:t>职工</a:t>
            </a:r>
            <a:r>
              <a:rPr lang="zh-CN" sz="2400" u="sng" dirty="0" smtClean="0">
                <a:latin typeface="Arial" panose="02080604020202020204" pitchFamily="34" charset="0"/>
                <a:ea typeface="宋体" pitchFamily="2" charset="-122"/>
              </a:rPr>
              <a:t>治疗工伤期间</a:t>
            </a:r>
            <a:r>
              <a:rPr lang="zh-CN" sz="2400" dirty="0" smtClean="0">
                <a:latin typeface="Arial" panose="02080604020202020204" pitchFamily="34" charset="0"/>
                <a:ea typeface="宋体" pitchFamily="2" charset="-122"/>
              </a:rPr>
              <a:t>的工资福利待遇</a:t>
            </a:r>
            <a:r>
              <a:rPr lang="zh-CN" altLang="en-US" sz="2400" dirty="0" smtClean="0">
                <a:latin typeface="Arial" panose="02080604020202020204" pitchFamily="34" charset="0"/>
                <a:ea typeface="宋体" pitchFamily="2" charset="-122"/>
              </a:rPr>
              <a:t>。</a:t>
            </a:r>
            <a:endParaRPr lang="zh-CN" sz="2400" dirty="0" smtClean="0">
              <a:latin typeface="Arial" panose="02080604020202020204" pitchFamily="34" charset="0"/>
              <a:ea typeface="宋体" pitchFamily="2" charset="-122"/>
            </a:endParaRPr>
          </a:p>
          <a:p>
            <a:pPr eaLnBrk="1" hangingPunct="1">
              <a:lnSpc>
                <a:spcPct val="120000"/>
              </a:lnSpc>
            </a:pPr>
            <a:r>
              <a:rPr lang="zh-CN" sz="2400" dirty="0" smtClean="0">
                <a:latin typeface="Arial" panose="02080604020202020204" pitchFamily="34" charset="0"/>
                <a:ea typeface="宋体" pitchFamily="2" charset="-122"/>
              </a:rPr>
              <a:t>停工留薪期内住院治疗的护理</a:t>
            </a:r>
            <a:endParaRPr lang="zh-CN" sz="2400" dirty="0" smtClean="0">
              <a:latin typeface="Arial" panose="02080604020202020204" pitchFamily="34" charset="0"/>
              <a:ea typeface="宋体" pitchFamily="2" charset="-122"/>
            </a:endParaRPr>
          </a:p>
          <a:p>
            <a:pPr eaLnBrk="1" hangingPunct="1">
              <a:lnSpc>
                <a:spcPct val="120000"/>
              </a:lnSpc>
            </a:pPr>
            <a:r>
              <a:rPr lang="zh-CN" sz="2400" dirty="0" smtClean="0">
                <a:latin typeface="Arial" panose="02080604020202020204" pitchFamily="34" charset="0"/>
                <a:ea typeface="宋体" pitchFamily="2" charset="-122"/>
              </a:rPr>
              <a:t>与伤残职工</a:t>
            </a:r>
            <a:r>
              <a:rPr lang="zh-CN" dirty="0" smtClean="0">
                <a:latin typeface="Arial" panose="02080604020202020204" pitchFamily="34" charset="0"/>
                <a:ea typeface="宋体" pitchFamily="2" charset="-122"/>
                <a:sym typeface="+mn-ea"/>
              </a:rPr>
              <a:t>解除（终止）</a:t>
            </a:r>
            <a:r>
              <a:rPr lang="zh-CN" sz="2400" dirty="0" smtClean="0">
                <a:latin typeface="Arial" panose="02080604020202020204" pitchFamily="34" charset="0"/>
                <a:ea typeface="宋体" pitchFamily="2" charset="-122"/>
              </a:rPr>
              <a:t>劳动合同时应支付一次性就业补助金</a:t>
            </a:r>
            <a:endParaRPr lang="zh-CN" sz="2400" dirty="0" smtClean="0">
              <a:latin typeface="Arial" panose="02080604020202020204" pitchFamily="34" charset="0"/>
              <a:ea typeface="宋体" pitchFamily="2" charset="-122"/>
            </a:endParaRPr>
          </a:p>
          <a:p>
            <a:pPr eaLnBrk="1" hangingPunct="1">
              <a:lnSpc>
                <a:spcPct val="120000"/>
              </a:lnSpc>
            </a:pPr>
            <a:r>
              <a:rPr lang="zh-CN" sz="2400" dirty="0" smtClean="0">
                <a:latin typeface="Arial" panose="02080604020202020204" pitchFamily="34" charset="0"/>
                <a:ea typeface="宋体" pitchFamily="2" charset="-122"/>
              </a:rPr>
              <a:t>无法胜任工作的</a:t>
            </a:r>
            <a:r>
              <a:rPr lang="zh-CN" altLang="zh-CN" sz="2400" dirty="0" smtClean="0">
                <a:latin typeface="Arial" panose="02080604020202020204" pitchFamily="34" charset="0"/>
                <a:ea typeface="宋体" pitchFamily="2" charset="-122"/>
              </a:rPr>
              <a:t>5-6</a:t>
            </a:r>
            <a:r>
              <a:rPr lang="zh-CN" sz="2400" dirty="0" smtClean="0">
                <a:latin typeface="Arial" panose="02080604020202020204" pitchFamily="34" charset="0"/>
                <a:ea typeface="宋体" pitchFamily="2" charset="-122"/>
              </a:rPr>
              <a:t>级伤残人员的伤残津贴</a:t>
            </a:r>
            <a:endParaRPr lang="zh-CN" sz="2400" dirty="0" smtClean="0">
              <a:latin typeface="Arial" panose="02080604020202020204" pitchFamily="34" charset="0"/>
              <a:ea typeface="宋体" pitchFamily="2" charset="-122"/>
            </a:endParaRPr>
          </a:p>
          <a:p>
            <a:pPr eaLnBrk="1" hangingPunct="1">
              <a:lnSpc>
                <a:spcPct val="120000"/>
              </a:lnSpc>
            </a:pPr>
            <a:endParaRPr lang="zh-CN" altLang="zh-CN" sz="2400" dirty="0" smtClean="0">
              <a:latin typeface="Arial" panose="02080604020202020204" pitchFamily="34" charset="0"/>
              <a:ea typeface="宋体" pitchFamily="2" charset="-122"/>
            </a:endParaRPr>
          </a:p>
          <a:p>
            <a:pPr eaLnBrk="1" hangingPunct="1">
              <a:lnSpc>
                <a:spcPct val="120000"/>
              </a:lnSpc>
              <a:buFontTx/>
              <a:buNone/>
            </a:pPr>
            <a:endParaRPr lang="zh-CN" altLang="zh-CN" sz="2400" dirty="0" smtClean="0">
              <a:latin typeface="Arial" panose="02080604020202020204" pitchFamily="34" charset="0"/>
              <a:ea typeface="宋体" pitchFamily="2" charset="-122"/>
            </a:endParaRPr>
          </a:p>
          <a:p>
            <a:pPr eaLnBrk="1" hangingPunct="1">
              <a:lnSpc>
                <a:spcPct val="120000"/>
              </a:lnSpc>
              <a:buFontTx/>
              <a:buNone/>
            </a:pPr>
            <a:r>
              <a:rPr lang="zh-CN" altLang="zh-CN" sz="2400" dirty="0" smtClean="0">
                <a:latin typeface="Arial" panose="02080604020202020204" pitchFamily="34" charset="0"/>
                <a:ea typeface="宋体" pitchFamily="2" charset="-122"/>
              </a:rPr>
              <a:t>       </a:t>
            </a:r>
            <a:r>
              <a:rPr lang="zh-CN" altLang="zh-CN" sz="2400" dirty="0" smtClean="0">
                <a:latin typeface="Arial" panose="02080604020202020204" pitchFamily="34" charset="0"/>
                <a:ea typeface="宋体" pitchFamily="2" charset="-122"/>
                <a:sym typeface="Arial" panose="02080604020202020204" pitchFamily="34" charset="0"/>
              </a:rPr>
              <a:t>※</a:t>
            </a:r>
            <a:r>
              <a:rPr lang="zh-CN" sz="2400" dirty="0" smtClean="0">
                <a:latin typeface="Arial" panose="02080604020202020204" pitchFamily="34" charset="0"/>
                <a:ea typeface="宋体" pitchFamily="2" charset="-122"/>
              </a:rPr>
              <a:t>需要注意的是，如果单位没有依法为职工缴纳工伤保险费，在职工发生工伤后，所有的工伤待遇都需要单位来承担</a:t>
            </a:r>
            <a:r>
              <a:rPr lang="zh-CN" altLang="en-US" sz="2400" dirty="0" smtClean="0">
                <a:latin typeface="Arial" panose="02080604020202020204" pitchFamily="34" charset="0"/>
                <a:ea typeface="宋体" pitchFamily="2" charset="-122"/>
              </a:rPr>
              <a:t>。单位在补缴工伤保险费后，新发生的费用由工伤保险基金支付。</a:t>
            </a:r>
            <a:endParaRPr lang="en-US" altLang="zh-CN" sz="2400" dirty="0" smtClean="0">
              <a:latin typeface="Arial" panose="02080604020202020204" pitchFamily="34" charset="0"/>
              <a:ea typeface="宋体" pitchFamily="2" charset="-122"/>
            </a:endParaRPr>
          </a:p>
          <a:p>
            <a:pPr eaLnBrk="1" hangingPunct="1">
              <a:lnSpc>
                <a:spcPct val="80000"/>
              </a:lnSpc>
              <a:buFontTx/>
              <a:buNone/>
            </a:pPr>
            <a:r>
              <a:rPr lang="en-US" altLang="zh-CN" sz="2400" dirty="0" smtClean="0">
                <a:latin typeface="Arial" panose="02080604020202020204" pitchFamily="34" charset="0"/>
                <a:ea typeface="宋体" pitchFamily="2" charset="-122"/>
              </a:rPr>
              <a:t>          </a:t>
            </a:r>
            <a:endParaRPr lang="zh-CN" sz="2400" dirty="0" smtClean="0">
              <a:latin typeface="Arial" panose="02080604020202020204" pitchFamily="34" charset="0"/>
              <a:ea typeface="宋体" pitchFamily="2"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3815715" y="385445"/>
            <a:ext cx="4320540" cy="2703195"/>
          </a:xfrm>
          <a:prstGeom prst="roundRect">
            <a:avLst/>
          </a:prstGeom>
          <a:solidFill>
            <a:srgbClr val="FFC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false" compatLnSpc="true"/>
          <a:lstStyle/>
          <a:p>
            <a:pPr marL="0" marR="0" indent="0" algn="l" defTabSz="914400" rtl="0" eaLnBrk="1" fontAlgn="base" latinLnBrk="0" hangingPunct="1">
              <a:lnSpc>
                <a:spcPct val="100000"/>
              </a:lnSpc>
              <a:spcBef>
                <a:spcPct val="0"/>
              </a:spcBef>
              <a:spcAft>
                <a:spcPct val="0"/>
              </a:spcAft>
              <a:buClrTx/>
              <a:buSzTx/>
              <a:buFont typeface="Arial" panose="02080604020202020204" pitchFamily="34" charset="0"/>
              <a:buNone/>
            </a:pPr>
            <a:endParaRPr kumimoji="0" lang="zh-CN" altLang="en-US" sz="1800" b="0" i="0" u="none" strike="noStrike" cap="none" normalizeH="0" baseline="0" smtClean="0">
              <a:ln>
                <a:noFill/>
              </a:ln>
              <a:solidFill>
                <a:schemeClr val="tx1"/>
              </a:solidFill>
              <a:effectLst/>
              <a:latin typeface="Arial" panose="02080604020202020204" pitchFamily="34" charset="0"/>
              <a:ea typeface="宋体" pitchFamily="2" charset="-122"/>
            </a:endParaRPr>
          </a:p>
        </p:txBody>
      </p:sp>
      <p:sp>
        <p:nvSpPr>
          <p:cNvPr id="46081" name="AutoShape 2"/>
          <p:cNvSpPr/>
          <p:nvPr/>
        </p:nvSpPr>
        <p:spPr>
          <a:xfrm>
            <a:off x="5525135" y="478155"/>
            <a:ext cx="1223963" cy="360363"/>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80604020202020204" pitchFamily="34" charset="0"/>
              <a:ea typeface="宋体" pitchFamily="2" charset="-122"/>
            </a:endParaRPr>
          </a:p>
        </p:txBody>
      </p:sp>
      <p:sp>
        <p:nvSpPr>
          <p:cNvPr id="46082" name="Text Box 3"/>
          <p:cNvSpPr txBox="true"/>
          <p:nvPr/>
        </p:nvSpPr>
        <p:spPr>
          <a:xfrm>
            <a:off x="5525135" y="478155"/>
            <a:ext cx="1223963" cy="368300"/>
          </a:xfrm>
          <a:prstGeom prst="rect">
            <a:avLst/>
          </a:prstGeom>
          <a:solidFill>
            <a:schemeClr val="accent5">
              <a:lumMod val="60000"/>
              <a:lumOff val="40000"/>
            </a:schemeClr>
          </a:solidFill>
          <a:ln w="9525">
            <a:noFill/>
          </a:ln>
        </p:spPr>
        <p:txBody>
          <a:bodyPr anchor="t">
            <a:spAutoFit/>
          </a:bodyPr>
          <a:lstStyle/>
          <a:p>
            <a:pPr algn="ctr"/>
            <a:r>
              <a:rPr lang="zh-CN" altLang="en-US" dirty="0">
                <a:latin typeface="Arial" panose="02080604020202020204" pitchFamily="34" charset="0"/>
                <a:ea typeface="宋体" pitchFamily="2" charset="-122"/>
              </a:rPr>
              <a:t>发生工伤</a:t>
            </a:r>
            <a:endParaRPr lang="zh-CN" altLang="en-US" dirty="0">
              <a:latin typeface="Arial" panose="02080604020202020204" pitchFamily="34" charset="0"/>
              <a:ea typeface="宋体" pitchFamily="2" charset="-122"/>
            </a:endParaRPr>
          </a:p>
        </p:txBody>
      </p:sp>
      <p:sp>
        <p:nvSpPr>
          <p:cNvPr id="46083" name="Line 4"/>
          <p:cNvSpPr/>
          <p:nvPr/>
        </p:nvSpPr>
        <p:spPr>
          <a:xfrm>
            <a:off x="5088573" y="982980"/>
            <a:ext cx="2087562" cy="0"/>
          </a:xfrm>
          <a:prstGeom prst="line">
            <a:avLst/>
          </a:prstGeom>
          <a:ln w="9525" cap="flat" cmpd="sng">
            <a:solidFill>
              <a:schemeClr val="tx1"/>
            </a:solidFill>
            <a:prstDash val="solid"/>
            <a:round/>
            <a:headEnd type="none" w="med" len="med"/>
            <a:tailEnd type="none" w="med" len="med"/>
          </a:ln>
        </p:spPr>
      </p:sp>
      <p:sp>
        <p:nvSpPr>
          <p:cNvPr id="46084" name="AutoShape 5"/>
          <p:cNvSpPr/>
          <p:nvPr/>
        </p:nvSpPr>
        <p:spPr>
          <a:xfrm>
            <a:off x="4439285" y="1270318"/>
            <a:ext cx="1225550" cy="360362"/>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80604020202020204" pitchFamily="34" charset="0"/>
              <a:ea typeface="宋体" pitchFamily="2" charset="-122"/>
            </a:endParaRPr>
          </a:p>
        </p:txBody>
      </p:sp>
      <p:sp>
        <p:nvSpPr>
          <p:cNvPr id="46085" name="Text Box 6"/>
          <p:cNvSpPr txBox="true"/>
          <p:nvPr/>
        </p:nvSpPr>
        <p:spPr>
          <a:xfrm>
            <a:off x="4439285" y="1254443"/>
            <a:ext cx="1225550" cy="368300"/>
          </a:xfrm>
          <a:prstGeom prst="rect">
            <a:avLst/>
          </a:prstGeom>
          <a:solidFill>
            <a:schemeClr val="accent5">
              <a:lumMod val="60000"/>
              <a:lumOff val="40000"/>
            </a:schemeClr>
          </a:solidFill>
          <a:ln w="9525">
            <a:noFill/>
          </a:ln>
        </p:spPr>
        <p:txBody>
          <a:bodyPr anchor="t">
            <a:spAutoFit/>
          </a:bodyPr>
          <a:lstStyle/>
          <a:p>
            <a:pPr algn="ctr"/>
            <a:r>
              <a:rPr lang="zh-CN" altLang="en-US" dirty="0">
                <a:latin typeface="Arial" panose="02080604020202020204" pitchFamily="34" charset="0"/>
                <a:ea typeface="宋体" pitchFamily="2" charset="-122"/>
              </a:rPr>
              <a:t>及时救治</a:t>
            </a:r>
            <a:endParaRPr lang="zh-CN" altLang="en-US" dirty="0">
              <a:latin typeface="Arial" panose="02080604020202020204" pitchFamily="34" charset="0"/>
              <a:ea typeface="宋体" pitchFamily="2" charset="-122"/>
            </a:endParaRPr>
          </a:p>
        </p:txBody>
      </p:sp>
      <p:sp>
        <p:nvSpPr>
          <p:cNvPr id="46086" name="AutoShape 7"/>
          <p:cNvSpPr/>
          <p:nvPr/>
        </p:nvSpPr>
        <p:spPr>
          <a:xfrm>
            <a:off x="6576060" y="1254443"/>
            <a:ext cx="1223963" cy="360362"/>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80604020202020204" pitchFamily="34" charset="0"/>
              <a:ea typeface="宋体" pitchFamily="2" charset="-122"/>
            </a:endParaRPr>
          </a:p>
        </p:txBody>
      </p:sp>
      <p:sp>
        <p:nvSpPr>
          <p:cNvPr id="46087" name="Text Box 8"/>
          <p:cNvSpPr txBox="true"/>
          <p:nvPr/>
        </p:nvSpPr>
        <p:spPr>
          <a:xfrm>
            <a:off x="6576060" y="1252855"/>
            <a:ext cx="1223963" cy="368300"/>
          </a:xfrm>
          <a:prstGeom prst="rect">
            <a:avLst/>
          </a:prstGeom>
          <a:solidFill>
            <a:schemeClr val="accent5">
              <a:lumMod val="60000"/>
              <a:lumOff val="40000"/>
            </a:schemeClr>
          </a:solidFill>
          <a:ln w="9525">
            <a:noFill/>
          </a:ln>
        </p:spPr>
        <p:txBody>
          <a:bodyPr anchor="t">
            <a:spAutoFit/>
          </a:bodyPr>
          <a:lstStyle/>
          <a:p>
            <a:pPr algn="ctr"/>
            <a:r>
              <a:rPr lang="zh-CN" altLang="en-US" dirty="0">
                <a:latin typeface="Arial" panose="02080604020202020204" pitchFamily="34" charset="0"/>
                <a:ea typeface="宋体" pitchFamily="2" charset="-122"/>
              </a:rPr>
              <a:t>申请工伤</a:t>
            </a:r>
            <a:endParaRPr lang="zh-CN" altLang="en-US" dirty="0">
              <a:latin typeface="Arial" panose="02080604020202020204" pitchFamily="34" charset="0"/>
              <a:ea typeface="宋体" pitchFamily="2" charset="-122"/>
            </a:endParaRPr>
          </a:p>
        </p:txBody>
      </p:sp>
      <p:sp>
        <p:nvSpPr>
          <p:cNvPr id="46088" name="Line 9"/>
          <p:cNvSpPr/>
          <p:nvPr/>
        </p:nvSpPr>
        <p:spPr>
          <a:xfrm>
            <a:off x="5086985" y="1773555"/>
            <a:ext cx="2089150" cy="1588"/>
          </a:xfrm>
          <a:prstGeom prst="line">
            <a:avLst/>
          </a:prstGeom>
          <a:ln w="9525" cap="flat" cmpd="sng">
            <a:solidFill>
              <a:schemeClr val="tx1"/>
            </a:solidFill>
            <a:prstDash val="solid"/>
            <a:round/>
            <a:headEnd type="none" w="med" len="med"/>
            <a:tailEnd type="none" w="med" len="med"/>
          </a:ln>
        </p:spPr>
      </p:sp>
      <p:sp>
        <p:nvSpPr>
          <p:cNvPr id="46089" name="Line 10"/>
          <p:cNvSpPr/>
          <p:nvPr/>
        </p:nvSpPr>
        <p:spPr>
          <a:xfrm>
            <a:off x="5086985" y="1630680"/>
            <a:ext cx="1588" cy="142875"/>
          </a:xfrm>
          <a:prstGeom prst="line">
            <a:avLst/>
          </a:prstGeom>
          <a:ln w="9525" cap="flat" cmpd="sng">
            <a:solidFill>
              <a:schemeClr val="tx1"/>
            </a:solidFill>
            <a:prstDash val="solid"/>
            <a:round/>
            <a:headEnd type="none" w="med" len="med"/>
            <a:tailEnd type="none" w="med" len="med"/>
          </a:ln>
        </p:spPr>
      </p:sp>
      <p:sp>
        <p:nvSpPr>
          <p:cNvPr id="46090" name="Line 11"/>
          <p:cNvSpPr/>
          <p:nvPr/>
        </p:nvSpPr>
        <p:spPr>
          <a:xfrm>
            <a:off x="7176135" y="1630680"/>
            <a:ext cx="0" cy="142875"/>
          </a:xfrm>
          <a:prstGeom prst="line">
            <a:avLst/>
          </a:prstGeom>
          <a:ln w="9525" cap="flat" cmpd="sng">
            <a:solidFill>
              <a:schemeClr val="tx1"/>
            </a:solidFill>
            <a:prstDash val="solid"/>
            <a:round/>
            <a:headEnd type="none" w="med" len="med"/>
            <a:tailEnd type="none" w="med" len="med"/>
          </a:ln>
        </p:spPr>
      </p:sp>
      <p:sp>
        <p:nvSpPr>
          <p:cNvPr id="46091" name="AutoShape 12"/>
          <p:cNvSpPr/>
          <p:nvPr/>
        </p:nvSpPr>
        <p:spPr>
          <a:xfrm>
            <a:off x="5591810" y="1991043"/>
            <a:ext cx="1223963" cy="360362"/>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80604020202020204" pitchFamily="34" charset="0"/>
              <a:ea typeface="宋体" pitchFamily="2" charset="-122"/>
            </a:endParaRPr>
          </a:p>
        </p:txBody>
      </p:sp>
      <p:sp>
        <p:nvSpPr>
          <p:cNvPr id="46092" name="Text Box 13"/>
          <p:cNvSpPr txBox="true"/>
          <p:nvPr/>
        </p:nvSpPr>
        <p:spPr>
          <a:xfrm>
            <a:off x="5591810" y="1989455"/>
            <a:ext cx="1223963" cy="368300"/>
          </a:xfrm>
          <a:prstGeom prst="rect">
            <a:avLst/>
          </a:prstGeom>
          <a:solidFill>
            <a:schemeClr val="accent5">
              <a:lumMod val="60000"/>
              <a:lumOff val="40000"/>
            </a:schemeClr>
          </a:solidFill>
          <a:ln w="9525">
            <a:noFill/>
          </a:ln>
        </p:spPr>
        <p:txBody>
          <a:bodyPr anchor="t">
            <a:spAutoFit/>
          </a:bodyPr>
          <a:lstStyle/>
          <a:p>
            <a:pPr algn="ctr"/>
            <a:r>
              <a:rPr lang="zh-CN" altLang="en-US" dirty="0">
                <a:latin typeface="Arial" panose="02080604020202020204" pitchFamily="34" charset="0"/>
                <a:ea typeface="宋体" pitchFamily="2" charset="-122"/>
              </a:rPr>
              <a:t>认定工伤</a:t>
            </a:r>
            <a:endParaRPr lang="zh-CN" altLang="en-US" dirty="0">
              <a:latin typeface="Arial" panose="02080604020202020204" pitchFamily="34" charset="0"/>
              <a:ea typeface="宋体" pitchFamily="2" charset="-122"/>
            </a:endParaRPr>
          </a:p>
        </p:txBody>
      </p:sp>
      <p:sp>
        <p:nvSpPr>
          <p:cNvPr id="46094" name="箭头 288"/>
          <p:cNvSpPr/>
          <p:nvPr/>
        </p:nvSpPr>
        <p:spPr>
          <a:xfrm>
            <a:off x="6168073" y="1773555"/>
            <a:ext cx="0" cy="215900"/>
          </a:xfrm>
          <a:prstGeom prst="line">
            <a:avLst/>
          </a:prstGeom>
          <a:ln w="9525" cap="flat" cmpd="sng">
            <a:solidFill>
              <a:schemeClr val="tx1"/>
            </a:solidFill>
            <a:prstDash val="solid"/>
            <a:round/>
            <a:headEnd type="none" w="med" len="med"/>
            <a:tailEnd type="triangle" w="med" len="med"/>
          </a:ln>
        </p:spPr>
      </p:sp>
      <p:sp>
        <p:nvSpPr>
          <p:cNvPr id="46095" name="Line 16"/>
          <p:cNvSpPr/>
          <p:nvPr/>
        </p:nvSpPr>
        <p:spPr>
          <a:xfrm>
            <a:off x="6168073" y="838518"/>
            <a:ext cx="1587" cy="144462"/>
          </a:xfrm>
          <a:prstGeom prst="line">
            <a:avLst/>
          </a:prstGeom>
          <a:ln w="9525" cap="flat" cmpd="sng">
            <a:solidFill>
              <a:schemeClr val="tx1"/>
            </a:solidFill>
            <a:prstDash val="solid"/>
            <a:round/>
            <a:headEnd type="none" w="med" len="med"/>
            <a:tailEnd type="none" w="med" len="med"/>
          </a:ln>
        </p:spPr>
      </p:sp>
      <p:sp>
        <p:nvSpPr>
          <p:cNvPr id="46096" name="箭头 290"/>
          <p:cNvSpPr/>
          <p:nvPr/>
        </p:nvSpPr>
        <p:spPr>
          <a:xfrm>
            <a:off x="5086985" y="982980"/>
            <a:ext cx="1588" cy="287338"/>
          </a:xfrm>
          <a:prstGeom prst="line">
            <a:avLst/>
          </a:prstGeom>
          <a:ln w="9525" cap="flat" cmpd="sng">
            <a:solidFill>
              <a:schemeClr val="tx1"/>
            </a:solidFill>
            <a:prstDash val="solid"/>
            <a:round/>
            <a:headEnd type="none" w="med" len="med"/>
            <a:tailEnd type="triangle" w="med" len="med"/>
          </a:ln>
        </p:spPr>
      </p:sp>
      <p:sp>
        <p:nvSpPr>
          <p:cNvPr id="46097" name="箭头 291"/>
          <p:cNvSpPr/>
          <p:nvPr/>
        </p:nvSpPr>
        <p:spPr>
          <a:xfrm>
            <a:off x="7176135" y="982980"/>
            <a:ext cx="0" cy="287338"/>
          </a:xfrm>
          <a:prstGeom prst="line">
            <a:avLst/>
          </a:prstGeom>
          <a:ln w="9525" cap="flat" cmpd="sng">
            <a:solidFill>
              <a:schemeClr val="tx1"/>
            </a:solidFill>
            <a:prstDash val="solid"/>
            <a:round/>
            <a:headEnd type="none" w="med" len="med"/>
            <a:tailEnd type="triangle" w="med" len="med"/>
          </a:ln>
        </p:spPr>
      </p:sp>
      <p:sp>
        <p:nvSpPr>
          <p:cNvPr id="46098" name="Line 19"/>
          <p:cNvSpPr/>
          <p:nvPr/>
        </p:nvSpPr>
        <p:spPr>
          <a:xfrm>
            <a:off x="3074035" y="3283585"/>
            <a:ext cx="5161915" cy="635"/>
          </a:xfrm>
          <a:prstGeom prst="line">
            <a:avLst/>
          </a:prstGeom>
          <a:ln w="9525" cap="flat" cmpd="sng">
            <a:solidFill>
              <a:schemeClr val="tx1"/>
            </a:solidFill>
            <a:prstDash val="solid"/>
            <a:round/>
            <a:headEnd type="none" w="med" len="med"/>
            <a:tailEnd type="none" w="med" len="med"/>
          </a:ln>
        </p:spPr>
      </p:sp>
      <p:sp>
        <p:nvSpPr>
          <p:cNvPr id="46099" name="箭头 293"/>
          <p:cNvSpPr/>
          <p:nvPr/>
        </p:nvSpPr>
        <p:spPr>
          <a:xfrm>
            <a:off x="3067685" y="3283268"/>
            <a:ext cx="1588" cy="360362"/>
          </a:xfrm>
          <a:prstGeom prst="line">
            <a:avLst/>
          </a:prstGeom>
          <a:ln w="9525" cap="flat" cmpd="sng">
            <a:solidFill>
              <a:schemeClr val="tx1"/>
            </a:solidFill>
            <a:prstDash val="solid"/>
            <a:round/>
            <a:headEnd type="none" w="med" len="med"/>
            <a:tailEnd type="triangle" w="med" len="med"/>
          </a:ln>
        </p:spPr>
      </p:sp>
      <p:sp>
        <p:nvSpPr>
          <p:cNvPr id="46100" name="AutoShape 21"/>
          <p:cNvSpPr/>
          <p:nvPr/>
        </p:nvSpPr>
        <p:spPr>
          <a:xfrm>
            <a:off x="8136255" y="4869180"/>
            <a:ext cx="647700" cy="928688"/>
          </a:xfrm>
          <a:prstGeom prst="flowChartAlternateProcess">
            <a:avLst/>
          </a:prstGeom>
          <a:solidFill>
            <a:srgbClr val="92D050"/>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80604020202020204" pitchFamily="34" charset="0"/>
              <a:ea typeface="宋体" pitchFamily="2" charset="-122"/>
            </a:endParaRPr>
          </a:p>
        </p:txBody>
      </p:sp>
      <p:sp>
        <p:nvSpPr>
          <p:cNvPr id="46101" name="Text Box 22"/>
          <p:cNvSpPr txBox="true"/>
          <p:nvPr/>
        </p:nvSpPr>
        <p:spPr>
          <a:xfrm>
            <a:off x="2807335" y="4380230"/>
            <a:ext cx="323850" cy="953135"/>
          </a:xfrm>
          <a:prstGeom prst="rect">
            <a:avLst/>
          </a:prstGeom>
          <a:noFill/>
          <a:ln w="9525">
            <a:noFill/>
          </a:ln>
        </p:spPr>
        <p:txBody>
          <a:bodyPr wrap="square" anchor="t">
            <a:spAutoFit/>
          </a:bodyPr>
          <a:lstStyle/>
          <a:p>
            <a:pPr algn="ctr"/>
            <a:r>
              <a:rPr lang="zh-CN" altLang="en-US" sz="1400" b="1" dirty="0">
                <a:latin typeface="楷体" panose="02010609060101010101" pitchFamily="49" charset="-122"/>
                <a:ea typeface="楷体" panose="02010609060101010101" pitchFamily="49" charset="-122"/>
              </a:rPr>
              <a:t>转外就医</a:t>
            </a:r>
            <a:endParaRPr lang="zh-CN" altLang="en-US" sz="1400" b="1" dirty="0">
              <a:latin typeface="楷体" panose="02010609060101010101" pitchFamily="49" charset="-122"/>
              <a:ea typeface="楷体" panose="02010609060101010101" pitchFamily="49" charset="-122"/>
            </a:endParaRPr>
          </a:p>
        </p:txBody>
      </p:sp>
      <p:sp>
        <p:nvSpPr>
          <p:cNvPr id="46102" name="AutoShape 23"/>
          <p:cNvSpPr/>
          <p:nvPr/>
        </p:nvSpPr>
        <p:spPr>
          <a:xfrm>
            <a:off x="4199573" y="3693160"/>
            <a:ext cx="647700" cy="92710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80604020202020204" pitchFamily="34" charset="0"/>
              <a:ea typeface="宋体" pitchFamily="2" charset="-122"/>
            </a:endParaRPr>
          </a:p>
        </p:txBody>
      </p:sp>
      <p:sp>
        <p:nvSpPr>
          <p:cNvPr id="46103" name="Text Box 24"/>
          <p:cNvSpPr txBox="true"/>
          <p:nvPr/>
        </p:nvSpPr>
        <p:spPr>
          <a:xfrm>
            <a:off x="4197985" y="3699193"/>
            <a:ext cx="649288" cy="829945"/>
          </a:xfrm>
          <a:prstGeom prst="rect">
            <a:avLst/>
          </a:prstGeom>
          <a:noFill/>
          <a:ln w="9525">
            <a:noFill/>
          </a:ln>
        </p:spPr>
        <p:txBody>
          <a:bodyPr anchor="t">
            <a:spAutoFit/>
          </a:bodyPr>
          <a:lstStyle/>
          <a:p>
            <a:pPr algn="ctr"/>
            <a:r>
              <a:rPr lang="zh-CN" altLang="en-US" sz="1600" dirty="0">
                <a:latin typeface="Arial" panose="02080604020202020204" pitchFamily="34" charset="0"/>
                <a:ea typeface="宋体" pitchFamily="2" charset="-122"/>
              </a:rPr>
              <a:t>辅助器具费用</a:t>
            </a:r>
            <a:endParaRPr lang="zh-CN" altLang="en-US" sz="1600" dirty="0">
              <a:latin typeface="Arial" panose="02080604020202020204" pitchFamily="34" charset="0"/>
              <a:ea typeface="宋体" pitchFamily="2" charset="-122"/>
            </a:endParaRPr>
          </a:p>
        </p:txBody>
      </p:sp>
      <p:sp>
        <p:nvSpPr>
          <p:cNvPr id="46104" name="AutoShape 25"/>
          <p:cNvSpPr/>
          <p:nvPr/>
        </p:nvSpPr>
        <p:spPr>
          <a:xfrm>
            <a:off x="5574665" y="3707765"/>
            <a:ext cx="1158875" cy="33528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80604020202020204" pitchFamily="34" charset="0"/>
              <a:ea typeface="宋体" pitchFamily="2" charset="-122"/>
            </a:endParaRPr>
          </a:p>
        </p:txBody>
      </p:sp>
      <p:sp>
        <p:nvSpPr>
          <p:cNvPr id="46105" name="Text Box 26"/>
          <p:cNvSpPr txBox="true"/>
          <p:nvPr/>
        </p:nvSpPr>
        <p:spPr>
          <a:xfrm>
            <a:off x="5591810" y="3674745"/>
            <a:ext cx="1140460" cy="368300"/>
          </a:xfrm>
          <a:prstGeom prst="rect">
            <a:avLst/>
          </a:prstGeom>
          <a:solidFill>
            <a:schemeClr val="accent5">
              <a:lumMod val="60000"/>
              <a:lumOff val="40000"/>
            </a:schemeClr>
          </a:solidFill>
          <a:ln w="9525">
            <a:noFill/>
          </a:ln>
        </p:spPr>
        <p:txBody>
          <a:bodyPr wrap="square" anchor="t">
            <a:spAutoFit/>
          </a:bodyPr>
          <a:lstStyle/>
          <a:p>
            <a:pPr algn="ctr"/>
            <a:r>
              <a:rPr lang="zh-CN" altLang="en-US" dirty="0">
                <a:latin typeface="Arial" panose="02080604020202020204" pitchFamily="34" charset="0"/>
                <a:ea typeface="宋体" pitchFamily="2" charset="-122"/>
              </a:rPr>
              <a:t>伤残鉴定</a:t>
            </a:r>
            <a:endParaRPr lang="zh-CN" altLang="en-US" dirty="0">
              <a:latin typeface="Arial" panose="02080604020202020204" pitchFamily="34" charset="0"/>
              <a:ea typeface="宋体" pitchFamily="2" charset="-122"/>
            </a:endParaRPr>
          </a:p>
        </p:txBody>
      </p:sp>
      <p:sp>
        <p:nvSpPr>
          <p:cNvPr id="46106" name="AutoShape 27"/>
          <p:cNvSpPr/>
          <p:nvPr/>
        </p:nvSpPr>
        <p:spPr>
          <a:xfrm>
            <a:off x="8653145" y="3627438"/>
            <a:ext cx="649288" cy="928687"/>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80604020202020204" pitchFamily="34" charset="0"/>
              <a:ea typeface="宋体" pitchFamily="2" charset="-122"/>
            </a:endParaRPr>
          </a:p>
        </p:txBody>
      </p:sp>
      <p:sp>
        <p:nvSpPr>
          <p:cNvPr id="46107" name="Text Box 28"/>
          <p:cNvSpPr txBox="true"/>
          <p:nvPr/>
        </p:nvSpPr>
        <p:spPr>
          <a:xfrm>
            <a:off x="8686483" y="3665855"/>
            <a:ext cx="647700" cy="829945"/>
          </a:xfrm>
          <a:prstGeom prst="rect">
            <a:avLst/>
          </a:prstGeom>
          <a:noFill/>
          <a:ln w="9525">
            <a:noFill/>
          </a:ln>
        </p:spPr>
        <p:txBody>
          <a:bodyPr anchor="t">
            <a:spAutoFit/>
          </a:bodyPr>
          <a:lstStyle/>
          <a:p>
            <a:pPr algn="ctr"/>
            <a:r>
              <a:rPr lang="zh-CN" altLang="en-US" sz="1200" dirty="0">
                <a:latin typeface="Arial" panose="02080604020202020204" pitchFamily="34" charset="0"/>
                <a:ea typeface="宋体" pitchFamily="2" charset="-122"/>
              </a:rPr>
              <a:t>一次性工亡补助和丧葬费</a:t>
            </a:r>
            <a:endParaRPr lang="zh-CN" altLang="en-US" sz="1200" dirty="0">
              <a:latin typeface="Arial" panose="02080604020202020204" pitchFamily="34" charset="0"/>
              <a:ea typeface="宋体" pitchFamily="2" charset="-122"/>
            </a:endParaRPr>
          </a:p>
        </p:txBody>
      </p:sp>
      <p:sp>
        <p:nvSpPr>
          <p:cNvPr id="46108" name="AutoShape 29"/>
          <p:cNvSpPr/>
          <p:nvPr/>
        </p:nvSpPr>
        <p:spPr>
          <a:xfrm>
            <a:off x="8636635" y="2032953"/>
            <a:ext cx="649288" cy="928687"/>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80604020202020204" pitchFamily="34" charset="0"/>
              <a:ea typeface="宋体" pitchFamily="2" charset="-122"/>
            </a:endParaRPr>
          </a:p>
        </p:txBody>
      </p:sp>
      <p:sp>
        <p:nvSpPr>
          <p:cNvPr id="46109" name="Text Box 30"/>
          <p:cNvSpPr txBox="true"/>
          <p:nvPr/>
        </p:nvSpPr>
        <p:spPr>
          <a:xfrm>
            <a:off x="8636635" y="1999615"/>
            <a:ext cx="697865" cy="953135"/>
          </a:xfrm>
          <a:prstGeom prst="rect">
            <a:avLst/>
          </a:prstGeom>
          <a:noFill/>
          <a:ln w="9525">
            <a:noFill/>
          </a:ln>
        </p:spPr>
        <p:txBody>
          <a:bodyPr wrap="square" anchor="t">
            <a:spAutoFit/>
          </a:bodyPr>
          <a:lstStyle/>
          <a:p>
            <a:pPr algn="ctr"/>
            <a:r>
              <a:rPr lang="zh-CN" altLang="en-US" sz="1400" dirty="0">
                <a:latin typeface="Arial" panose="02080604020202020204" pitchFamily="34" charset="0"/>
                <a:ea typeface="宋体" pitchFamily="2" charset="-122"/>
              </a:rPr>
              <a:t>供养亲属抚恤金</a:t>
            </a:r>
            <a:endParaRPr lang="zh-CN" altLang="en-US" sz="1400" dirty="0">
              <a:latin typeface="Arial" panose="02080604020202020204" pitchFamily="34" charset="0"/>
              <a:ea typeface="宋体" pitchFamily="2" charset="-122"/>
            </a:endParaRPr>
          </a:p>
        </p:txBody>
      </p:sp>
      <p:sp>
        <p:nvSpPr>
          <p:cNvPr id="46110" name="箭头 293"/>
          <p:cNvSpPr/>
          <p:nvPr/>
        </p:nvSpPr>
        <p:spPr>
          <a:xfrm>
            <a:off x="4510723" y="3283268"/>
            <a:ext cx="1587" cy="360362"/>
          </a:xfrm>
          <a:prstGeom prst="line">
            <a:avLst/>
          </a:prstGeom>
          <a:ln w="9525" cap="flat" cmpd="sng">
            <a:solidFill>
              <a:schemeClr val="tx1"/>
            </a:solidFill>
            <a:prstDash val="solid"/>
            <a:round/>
            <a:headEnd type="none" w="med" len="med"/>
            <a:tailEnd type="triangle" w="med" len="med"/>
          </a:ln>
        </p:spPr>
      </p:sp>
      <p:sp>
        <p:nvSpPr>
          <p:cNvPr id="46111" name="箭头 293"/>
          <p:cNvSpPr/>
          <p:nvPr/>
        </p:nvSpPr>
        <p:spPr>
          <a:xfrm>
            <a:off x="6166485" y="3088640"/>
            <a:ext cx="1905" cy="554990"/>
          </a:xfrm>
          <a:prstGeom prst="line">
            <a:avLst/>
          </a:prstGeom>
          <a:ln w="9525" cap="flat" cmpd="sng">
            <a:solidFill>
              <a:schemeClr val="tx1"/>
            </a:solidFill>
            <a:prstDash val="solid"/>
            <a:round/>
            <a:headEnd type="none" w="med" len="med"/>
            <a:tailEnd type="triangle" w="med" len="med"/>
          </a:ln>
        </p:spPr>
      </p:sp>
      <p:sp>
        <p:nvSpPr>
          <p:cNvPr id="46113" name="箭头 293"/>
          <p:cNvSpPr/>
          <p:nvPr/>
        </p:nvSpPr>
        <p:spPr>
          <a:xfrm rot="16200000">
            <a:off x="8403908" y="2278698"/>
            <a:ext cx="1587" cy="360362"/>
          </a:xfrm>
          <a:prstGeom prst="line">
            <a:avLst/>
          </a:prstGeom>
          <a:ln w="9525" cap="flat" cmpd="sng">
            <a:solidFill>
              <a:schemeClr val="tx1"/>
            </a:solidFill>
            <a:prstDash val="solid"/>
            <a:round/>
            <a:headEnd type="none" w="med" len="med"/>
            <a:tailEnd type="triangle" w="med" len="med"/>
          </a:ln>
        </p:spPr>
      </p:sp>
      <p:sp>
        <p:nvSpPr>
          <p:cNvPr id="46114" name="箭头 293"/>
          <p:cNvSpPr/>
          <p:nvPr/>
        </p:nvSpPr>
        <p:spPr>
          <a:xfrm>
            <a:off x="2235518" y="3660775"/>
            <a:ext cx="1587" cy="360363"/>
          </a:xfrm>
          <a:prstGeom prst="line">
            <a:avLst/>
          </a:prstGeom>
          <a:ln w="9525" cap="flat" cmpd="sng">
            <a:solidFill>
              <a:schemeClr val="tx1"/>
            </a:solidFill>
            <a:prstDash val="solid"/>
            <a:round/>
            <a:headEnd type="none" w="med" len="med"/>
            <a:tailEnd type="triangle" w="med" len="med"/>
          </a:ln>
        </p:spPr>
      </p:sp>
      <p:sp>
        <p:nvSpPr>
          <p:cNvPr id="46115" name="AutoShape 21"/>
          <p:cNvSpPr/>
          <p:nvPr/>
        </p:nvSpPr>
        <p:spPr>
          <a:xfrm>
            <a:off x="1985010" y="4021138"/>
            <a:ext cx="647700" cy="928687"/>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80604020202020204" pitchFamily="34" charset="0"/>
              <a:ea typeface="宋体" pitchFamily="2" charset="-122"/>
            </a:endParaRPr>
          </a:p>
        </p:txBody>
      </p:sp>
      <p:sp>
        <p:nvSpPr>
          <p:cNvPr id="46116" name="Text Box 22"/>
          <p:cNvSpPr txBox="true"/>
          <p:nvPr/>
        </p:nvSpPr>
        <p:spPr>
          <a:xfrm>
            <a:off x="1985010" y="4021138"/>
            <a:ext cx="647700" cy="645160"/>
          </a:xfrm>
          <a:prstGeom prst="rect">
            <a:avLst/>
          </a:prstGeom>
          <a:noFill/>
          <a:ln w="9525">
            <a:noFill/>
          </a:ln>
        </p:spPr>
        <p:txBody>
          <a:bodyPr anchor="t">
            <a:spAutoFit/>
          </a:bodyPr>
          <a:lstStyle/>
          <a:p>
            <a:pPr algn="ctr"/>
            <a:r>
              <a:rPr lang="zh-CN" altLang="en-US" dirty="0">
                <a:latin typeface="Arial" panose="02080604020202020204" pitchFamily="34" charset="0"/>
                <a:ea typeface="宋体" pitchFamily="2" charset="-122"/>
              </a:rPr>
              <a:t>住院伙食</a:t>
            </a:r>
            <a:endParaRPr lang="zh-CN" altLang="en-US" dirty="0">
              <a:latin typeface="Arial" panose="02080604020202020204" pitchFamily="34" charset="0"/>
              <a:ea typeface="宋体" pitchFamily="2" charset="-122"/>
            </a:endParaRPr>
          </a:p>
        </p:txBody>
      </p:sp>
      <p:sp>
        <p:nvSpPr>
          <p:cNvPr id="46117" name="箭头 293"/>
          <p:cNvSpPr/>
          <p:nvPr/>
        </p:nvSpPr>
        <p:spPr>
          <a:xfrm>
            <a:off x="3603943" y="3660775"/>
            <a:ext cx="1587" cy="360363"/>
          </a:xfrm>
          <a:prstGeom prst="line">
            <a:avLst/>
          </a:prstGeom>
          <a:ln w="9525" cap="flat" cmpd="sng">
            <a:solidFill>
              <a:schemeClr val="tx1"/>
            </a:solidFill>
            <a:prstDash val="solid"/>
            <a:round/>
            <a:headEnd type="none" w="med" len="med"/>
            <a:tailEnd type="triangle" w="med" len="med"/>
          </a:ln>
        </p:spPr>
      </p:sp>
      <p:sp>
        <p:nvSpPr>
          <p:cNvPr id="46118" name="AutoShape 21"/>
          <p:cNvSpPr/>
          <p:nvPr/>
        </p:nvSpPr>
        <p:spPr>
          <a:xfrm>
            <a:off x="3243580" y="4021138"/>
            <a:ext cx="647700" cy="928687"/>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80604020202020204" pitchFamily="34" charset="0"/>
              <a:ea typeface="宋体" pitchFamily="2" charset="-122"/>
            </a:endParaRPr>
          </a:p>
        </p:txBody>
      </p:sp>
      <p:sp>
        <p:nvSpPr>
          <p:cNvPr id="46119" name="Text Box 22"/>
          <p:cNvSpPr txBox="true"/>
          <p:nvPr/>
        </p:nvSpPr>
        <p:spPr>
          <a:xfrm>
            <a:off x="3243580" y="4021138"/>
            <a:ext cx="647700" cy="953135"/>
          </a:xfrm>
          <a:prstGeom prst="rect">
            <a:avLst/>
          </a:prstGeom>
          <a:noFill/>
          <a:ln w="9525">
            <a:noFill/>
          </a:ln>
        </p:spPr>
        <p:txBody>
          <a:bodyPr anchor="t">
            <a:spAutoFit/>
          </a:bodyPr>
          <a:lstStyle/>
          <a:p>
            <a:pPr algn="ctr"/>
            <a:r>
              <a:rPr lang="zh-CN" altLang="en-US" sz="1400" dirty="0">
                <a:latin typeface="Arial" panose="02080604020202020204" pitchFamily="34" charset="0"/>
                <a:ea typeface="宋体" pitchFamily="2" charset="-122"/>
              </a:rPr>
              <a:t>工伤医疗康复</a:t>
            </a:r>
            <a:endParaRPr lang="zh-CN" altLang="en-US" sz="1400" dirty="0">
              <a:latin typeface="Arial" panose="02080604020202020204" pitchFamily="34" charset="0"/>
              <a:ea typeface="宋体" pitchFamily="2" charset="-122"/>
            </a:endParaRPr>
          </a:p>
          <a:p>
            <a:pPr algn="ctr"/>
            <a:r>
              <a:rPr lang="zh-CN" altLang="en-US" sz="1400" dirty="0">
                <a:latin typeface="Arial" panose="02080604020202020204" pitchFamily="34" charset="0"/>
                <a:ea typeface="宋体" pitchFamily="2" charset="-122"/>
              </a:rPr>
              <a:t>费用</a:t>
            </a:r>
            <a:endParaRPr lang="zh-CN" altLang="en-US" sz="1400" dirty="0">
              <a:latin typeface="Arial" panose="02080604020202020204" pitchFamily="34" charset="0"/>
              <a:ea typeface="宋体" pitchFamily="2" charset="-122"/>
            </a:endParaRPr>
          </a:p>
        </p:txBody>
      </p:sp>
      <p:sp>
        <p:nvSpPr>
          <p:cNvPr id="46120" name="Line 19"/>
          <p:cNvSpPr/>
          <p:nvPr/>
        </p:nvSpPr>
        <p:spPr>
          <a:xfrm>
            <a:off x="2199323" y="3688080"/>
            <a:ext cx="1368425" cy="0"/>
          </a:xfrm>
          <a:prstGeom prst="line">
            <a:avLst/>
          </a:prstGeom>
          <a:ln w="9525" cap="flat" cmpd="sng">
            <a:solidFill>
              <a:schemeClr val="tx1"/>
            </a:solidFill>
            <a:prstDash val="solid"/>
            <a:round/>
            <a:headEnd type="none" w="med" len="med"/>
            <a:tailEnd type="none" w="med" len="med"/>
          </a:ln>
        </p:spPr>
      </p:sp>
      <p:sp>
        <p:nvSpPr>
          <p:cNvPr id="46121" name="箭头 293"/>
          <p:cNvSpPr/>
          <p:nvPr/>
        </p:nvSpPr>
        <p:spPr>
          <a:xfrm>
            <a:off x="4935538" y="5297805"/>
            <a:ext cx="1587" cy="358775"/>
          </a:xfrm>
          <a:prstGeom prst="line">
            <a:avLst/>
          </a:prstGeom>
          <a:ln w="9525" cap="flat" cmpd="sng">
            <a:solidFill>
              <a:schemeClr val="tx1"/>
            </a:solidFill>
            <a:prstDash val="solid"/>
            <a:round/>
            <a:headEnd type="none" w="med" len="med"/>
            <a:tailEnd type="triangle" w="med" len="med"/>
          </a:ln>
        </p:spPr>
      </p:sp>
      <p:sp>
        <p:nvSpPr>
          <p:cNvPr id="46122" name="箭头 293"/>
          <p:cNvSpPr/>
          <p:nvPr/>
        </p:nvSpPr>
        <p:spPr>
          <a:xfrm>
            <a:off x="4936808" y="5290820"/>
            <a:ext cx="1587" cy="360363"/>
          </a:xfrm>
          <a:prstGeom prst="line">
            <a:avLst/>
          </a:prstGeom>
          <a:ln w="9525" cap="flat" cmpd="sng">
            <a:solidFill>
              <a:schemeClr val="tx1"/>
            </a:solidFill>
            <a:prstDash val="solid"/>
            <a:round/>
            <a:headEnd type="none" w="med" len="med"/>
            <a:tailEnd type="triangle" w="med" len="med"/>
          </a:ln>
        </p:spPr>
      </p:sp>
      <p:sp>
        <p:nvSpPr>
          <p:cNvPr id="46123" name="AutoShape 21"/>
          <p:cNvSpPr/>
          <p:nvPr/>
        </p:nvSpPr>
        <p:spPr>
          <a:xfrm>
            <a:off x="4613910" y="5656580"/>
            <a:ext cx="647700" cy="928688"/>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80604020202020204" pitchFamily="34" charset="0"/>
              <a:ea typeface="宋体" pitchFamily="2" charset="-122"/>
            </a:endParaRPr>
          </a:p>
        </p:txBody>
      </p:sp>
      <p:sp>
        <p:nvSpPr>
          <p:cNvPr id="46124" name="Text Box 22"/>
          <p:cNvSpPr txBox="true"/>
          <p:nvPr/>
        </p:nvSpPr>
        <p:spPr>
          <a:xfrm>
            <a:off x="4612640" y="5798185"/>
            <a:ext cx="647700" cy="645160"/>
          </a:xfrm>
          <a:prstGeom prst="rect">
            <a:avLst/>
          </a:prstGeom>
          <a:noFill/>
          <a:ln w="9525">
            <a:noFill/>
          </a:ln>
        </p:spPr>
        <p:txBody>
          <a:bodyPr anchor="t">
            <a:spAutoFit/>
          </a:bodyPr>
          <a:lstStyle/>
          <a:p>
            <a:pPr algn="ctr"/>
            <a:r>
              <a:rPr lang="zh-CN" altLang="en-US" sz="1200" dirty="0">
                <a:latin typeface="Arial" panose="02080604020202020204" pitchFamily="34" charset="0"/>
                <a:ea typeface="宋体" pitchFamily="2" charset="-122"/>
              </a:rPr>
              <a:t>一次性伤残补助金</a:t>
            </a:r>
            <a:endParaRPr lang="zh-CN" altLang="en-US" sz="1200" dirty="0">
              <a:latin typeface="Arial" panose="02080604020202020204" pitchFamily="34" charset="0"/>
              <a:ea typeface="宋体" pitchFamily="2" charset="-122"/>
            </a:endParaRPr>
          </a:p>
        </p:txBody>
      </p:sp>
      <p:sp>
        <p:nvSpPr>
          <p:cNvPr id="46125" name="箭头 293"/>
          <p:cNvSpPr/>
          <p:nvPr/>
        </p:nvSpPr>
        <p:spPr>
          <a:xfrm>
            <a:off x="5807393" y="5297805"/>
            <a:ext cx="1587" cy="360363"/>
          </a:xfrm>
          <a:prstGeom prst="line">
            <a:avLst/>
          </a:prstGeom>
          <a:ln w="9525" cap="flat" cmpd="sng">
            <a:solidFill>
              <a:schemeClr val="tx1"/>
            </a:solidFill>
            <a:prstDash val="solid"/>
            <a:round/>
            <a:headEnd type="none" w="med" len="med"/>
            <a:tailEnd type="triangle" w="med" len="med"/>
          </a:ln>
        </p:spPr>
      </p:sp>
      <p:sp>
        <p:nvSpPr>
          <p:cNvPr id="46126" name="AutoShape 21"/>
          <p:cNvSpPr/>
          <p:nvPr/>
        </p:nvSpPr>
        <p:spPr>
          <a:xfrm>
            <a:off x="5514340" y="5652770"/>
            <a:ext cx="647700" cy="928688"/>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80604020202020204" pitchFamily="34" charset="0"/>
              <a:ea typeface="宋体" pitchFamily="2" charset="-122"/>
            </a:endParaRPr>
          </a:p>
        </p:txBody>
      </p:sp>
      <p:sp>
        <p:nvSpPr>
          <p:cNvPr id="46127" name="Text Box 22"/>
          <p:cNvSpPr txBox="true"/>
          <p:nvPr/>
        </p:nvSpPr>
        <p:spPr>
          <a:xfrm>
            <a:off x="5514340" y="5652770"/>
            <a:ext cx="647700" cy="1014730"/>
          </a:xfrm>
          <a:prstGeom prst="rect">
            <a:avLst/>
          </a:prstGeom>
          <a:noFill/>
          <a:ln w="9525">
            <a:noFill/>
          </a:ln>
        </p:spPr>
        <p:txBody>
          <a:bodyPr wrap="square" anchor="t">
            <a:spAutoFit/>
          </a:bodyPr>
          <a:lstStyle/>
          <a:p>
            <a:pPr algn="ctr"/>
            <a:r>
              <a:rPr lang="en-US" altLang="zh-CN" sz="1200" dirty="0">
                <a:latin typeface="隶书" panose="02010509060101010101" pitchFamily="49" charset="-122"/>
                <a:ea typeface="隶书" panose="02010509060101010101" pitchFamily="49" charset="-122"/>
                <a:cs typeface="隶书" panose="02010509060101010101" pitchFamily="49" charset="-122"/>
              </a:rPr>
              <a:t>1-4</a:t>
            </a:r>
            <a:r>
              <a:rPr lang="zh-CN" altLang="en-US" sz="1200" dirty="0">
                <a:latin typeface="隶书" panose="02010509060101010101" pitchFamily="49" charset="-122"/>
                <a:ea typeface="隶书" panose="02010509060101010101" pitchFamily="49" charset="-122"/>
                <a:cs typeface="隶书" panose="02010509060101010101" pitchFamily="49" charset="-122"/>
              </a:rPr>
              <a:t>级伤残津贴</a:t>
            </a:r>
            <a:r>
              <a:rPr lang="zh-CN" altLang="zh-CN" sz="1200" dirty="0">
                <a:latin typeface="隶书" panose="02010509060101010101" pitchFamily="49" charset="-122"/>
                <a:ea typeface="隶书" panose="02010509060101010101" pitchFamily="49" charset="-122"/>
                <a:cs typeface="隶书" panose="02010509060101010101" pitchFamily="49" charset="-122"/>
              </a:rPr>
              <a:t>和生活护理费</a:t>
            </a:r>
            <a:endParaRPr lang="zh-CN" altLang="zh-CN" sz="1200" dirty="0">
              <a:latin typeface="隶书" panose="02010509060101010101" pitchFamily="49" charset="-122"/>
              <a:ea typeface="隶书" panose="02010509060101010101" pitchFamily="49" charset="-122"/>
              <a:cs typeface="隶书" panose="02010509060101010101" pitchFamily="49" charset="-122"/>
            </a:endParaRPr>
          </a:p>
        </p:txBody>
      </p:sp>
      <p:sp>
        <p:nvSpPr>
          <p:cNvPr id="46128" name="Line 19"/>
          <p:cNvSpPr/>
          <p:nvPr/>
        </p:nvSpPr>
        <p:spPr>
          <a:xfrm>
            <a:off x="4937125" y="5290820"/>
            <a:ext cx="2679065" cy="635"/>
          </a:xfrm>
          <a:prstGeom prst="line">
            <a:avLst/>
          </a:prstGeom>
          <a:ln w="9525" cap="flat" cmpd="sng">
            <a:solidFill>
              <a:schemeClr val="tx1"/>
            </a:solidFill>
            <a:prstDash val="solid"/>
            <a:round/>
            <a:headEnd type="none" w="med" len="med"/>
            <a:tailEnd type="none" w="med" len="med"/>
          </a:ln>
        </p:spPr>
      </p:sp>
      <p:sp>
        <p:nvSpPr>
          <p:cNvPr id="2" name="文本框 1"/>
          <p:cNvSpPr txBox="true"/>
          <p:nvPr/>
        </p:nvSpPr>
        <p:spPr>
          <a:xfrm>
            <a:off x="7571740" y="2891790"/>
            <a:ext cx="640080" cy="368300"/>
          </a:xfrm>
          <a:prstGeom prst="rect">
            <a:avLst/>
          </a:prstGeom>
          <a:noFill/>
        </p:spPr>
        <p:txBody>
          <a:bodyPr wrap="none" rtlCol="0" anchor="t">
            <a:spAutoFit/>
          </a:bodyPr>
          <a:lstStyle/>
          <a:p>
            <a:r>
              <a:rPr lang="zh-CN" altLang="en-US" dirty="0">
                <a:sym typeface="+mn-ea"/>
              </a:rPr>
              <a:t>死亡</a:t>
            </a:r>
            <a:endParaRPr lang="zh-CN" altLang="en-US"/>
          </a:p>
        </p:txBody>
      </p:sp>
      <p:sp>
        <p:nvSpPr>
          <p:cNvPr id="3" name="文本框 2"/>
          <p:cNvSpPr txBox="true"/>
          <p:nvPr/>
        </p:nvSpPr>
        <p:spPr>
          <a:xfrm>
            <a:off x="3066415" y="2881630"/>
            <a:ext cx="640080" cy="368300"/>
          </a:xfrm>
          <a:prstGeom prst="rect">
            <a:avLst/>
          </a:prstGeom>
          <a:noFill/>
        </p:spPr>
        <p:txBody>
          <a:bodyPr wrap="none" rtlCol="0" anchor="t">
            <a:spAutoFit/>
          </a:bodyPr>
          <a:lstStyle/>
          <a:p>
            <a:r>
              <a:rPr lang="zh-CN" altLang="en-US"/>
              <a:t>医疗</a:t>
            </a:r>
            <a:endParaRPr lang="zh-CN" altLang="en-US"/>
          </a:p>
        </p:txBody>
      </p:sp>
      <p:sp>
        <p:nvSpPr>
          <p:cNvPr id="4" name="箭头 293"/>
          <p:cNvSpPr/>
          <p:nvPr/>
        </p:nvSpPr>
        <p:spPr>
          <a:xfrm>
            <a:off x="6145213" y="4918710"/>
            <a:ext cx="1587" cy="358775"/>
          </a:xfrm>
          <a:prstGeom prst="line">
            <a:avLst/>
          </a:prstGeom>
          <a:ln w="9525" cap="flat" cmpd="sng">
            <a:solidFill>
              <a:schemeClr val="tx1"/>
            </a:solidFill>
            <a:prstDash val="solid"/>
            <a:round/>
            <a:headEnd type="none" w="med" len="med"/>
            <a:tailEnd type="triangle" w="med" len="med"/>
          </a:ln>
        </p:spPr>
      </p:sp>
      <p:sp>
        <p:nvSpPr>
          <p:cNvPr id="5" name="AutoShape 12"/>
          <p:cNvSpPr/>
          <p:nvPr/>
        </p:nvSpPr>
        <p:spPr>
          <a:xfrm>
            <a:off x="5575300" y="2620328"/>
            <a:ext cx="1223963" cy="360362"/>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anchor="ctr"/>
          <a:lstStyle/>
          <a:p>
            <a:pPr algn="ctr"/>
            <a:r>
              <a:rPr lang="zh-CN" altLang="en-US" dirty="0">
                <a:latin typeface="Arial" panose="02080604020202020204" pitchFamily="34" charset="0"/>
                <a:sym typeface="+mn-ea"/>
              </a:rPr>
              <a:t>申请待遇</a:t>
            </a:r>
            <a:endParaRPr lang="zh-CN" altLang="en-US" dirty="0">
              <a:latin typeface="Arial" panose="02080604020202020204" pitchFamily="34" charset="0"/>
              <a:ea typeface="宋体" pitchFamily="2" charset="-122"/>
            </a:endParaRPr>
          </a:p>
        </p:txBody>
      </p:sp>
      <p:sp>
        <p:nvSpPr>
          <p:cNvPr id="7" name="箭头 288"/>
          <p:cNvSpPr/>
          <p:nvPr/>
        </p:nvSpPr>
        <p:spPr>
          <a:xfrm>
            <a:off x="6151563" y="2402840"/>
            <a:ext cx="0" cy="215900"/>
          </a:xfrm>
          <a:prstGeom prst="line">
            <a:avLst/>
          </a:prstGeom>
          <a:ln w="9525" cap="flat" cmpd="sng">
            <a:solidFill>
              <a:schemeClr val="tx1"/>
            </a:solidFill>
            <a:prstDash val="solid"/>
            <a:round/>
            <a:headEnd type="none" w="med" len="med"/>
            <a:tailEnd type="triangle" w="med" len="med"/>
          </a:ln>
        </p:spPr>
      </p:sp>
      <p:cxnSp>
        <p:nvCxnSpPr>
          <p:cNvPr id="8" name="直接连接符 7"/>
          <p:cNvCxnSpPr/>
          <p:nvPr/>
        </p:nvCxnSpPr>
        <p:spPr>
          <a:xfrm>
            <a:off x="8234045" y="2476500"/>
            <a:ext cx="22225" cy="1528445"/>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9" name="箭头 293"/>
          <p:cNvSpPr/>
          <p:nvPr/>
        </p:nvSpPr>
        <p:spPr>
          <a:xfrm rot="16200000">
            <a:off x="8459153" y="3840798"/>
            <a:ext cx="1587" cy="360362"/>
          </a:xfrm>
          <a:prstGeom prst="line">
            <a:avLst/>
          </a:prstGeom>
          <a:ln w="9525" cap="flat" cmpd="sng">
            <a:solidFill>
              <a:schemeClr val="tx1"/>
            </a:solidFill>
            <a:prstDash val="solid"/>
            <a:round/>
            <a:headEnd type="none" w="med" len="med"/>
            <a:tailEnd type="triangle" w="med" len="med"/>
          </a:ln>
        </p:spPr>
      </p:sp>
      <p:sp>
        <p:nvSpPr>
          <p:cNvPr id="10" name="AutoShape 25"/>
          <p:cNvSpPr/>
          <p:nvPr/>
        </p:nvSpPr>
        <p:spPr>
          <a:xfrm>
            <a:off x="5575300" y="4480560"/>
            <a:ext cx="1156970" cy="33528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80604020202020204" pitchFamily="34" charset="0"/>
              <a:ea typeface="宋体" pitchFamily="2" charset="-122"/>
            </a:endParaRPr>
          </a:p>
        </p:txBody>
      </p:sp>
      <p:sp>
        <p:nvSpPr>
          <p:cNvPr id="11" name="Text Box 26"/>
          <p:cNvSpPr txBox="true"/>
          <p:nvPr/>
        </p:nvSpPr>
        <p:spPr>
          <a:xfrm>
            <a:off x="5559425" y="4447540"/>
            <a:ext cx="1173480" cy="368300"/>
          </a:xfrm>
          <a:prstGeom prst="rect">
            <a:avLst/>
          </a:prstGeom>
          <a:noFill/>
          <a:ln w="9525">
            <a:noFill/>
          </a:ln>
        </p:spPr>
        <p:txBody>
          <a:bodyPr wrap="square" anchor="t">
            <a:spAutoFit/>
          </a:bodyPr>
          <a:lstStyle/>
          <a:p>
            <a:pPr algn="ctr"/>
            <a:r>
              <a:rPr lang="zh-CN" altLang="en-US" dirty="0">
                <a:latin typeface="Arial" panose="02080604020202020204" pitchFamily="34" charset="0"/>
                <a:ea typeface="宋体" pitchFamily="2" charset="-122"/>
              </a:rPr>
              <a:t>伤残待遇</a:t>
            </a:r>
            <a:endParaRPr lang="zh-CN" altLang="en-US" dirty="0">
              <a:latin typeface="Arial" panose="02080604020202020204" pitchFamily="34" charset="0"/>
              <a:ea typeface="宋体" pitchFamily="2" charset="-122"/>
            </a:endParaRPr>
          </a:p>
        </p:txBody>
      </p:sp>
      <p:sp>
        <p:nvSpPr>
          <p:cNvPr id="12" name="箭头 293"/>
          <p:cNvSpPr/>
          <p:nvPr/>
        </p:nvSpPr>
        <p:spPr>
          <a:xfrm>
            <a:off x="6135053" y="4088765"/>
            <a:ext cx="1587" cy="358775"/>
          </a:xfrm>
          <a:prstGeom prst="line">
            <a:avLst/>
          </a:prstGeom>
          <a:ln w="9525" cap="flat" cmpd="sng">
            <a:solidFill>
              <a:schemeClr val="tx1"/>
            </a:solidFill>
            <a:prstDash val="solid"/>
            <a:round/>
            <a:headEnd type="none" w="med" len="med"/>
            <a:tailEnd type="triangle" w="med" len="med"/>
          </a:ln>
        </p:spPr>
      </p:sp>
      <p:sp>
        <p:nvSpPr>
          <p:cNvPr id="13" name="AutoShape 21"/>
          <p:cNvSpPr/>
          <p:nvPr/>
        </p:nvSpPr>
        <p:spPr>
          <a:xfrm>
            <a:off x="7291705" y="5636260"/>
            <a:ext cx="647700" cy="928688"/>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80604020202020204" pitchFamily="34" charset="0"/>
              <a:ea typeface="宋体" pitchFamily="2" charset="-122"/>
            </a:endParaRPr>
          </a:p>
        </p:txBody>
      </p:sp>
      <p:sp>
        <p:nvSpPr>
          <p:cNvPr id="14" name="Text Box 22"/>
          <p:cNvSpPr txBox="true"/>
          <p:nvPr/>
        </p:nvSpPr>
        <p:spPr>
          <a:xfrm>
            <a:off x="7291705" y="5636260"/>
            <a:ext cx="647700" cy="953135"/>
          </a:xfrm>
          <a:prstGeom prst="rect">
            <a:avLst/>
          </a:prstGeom>
          <a:noFill/>
          <a:ln w="9525">
            <a:noFill/>
          </a:ln>
        </p:spPr>
        <p:txBody>
          <a:bodyPr anchor="t">
            <a:spAutoFit/>
          </a:bodyPr>
          <a:lstStyle/>
          <a:p>
            <a:pPr algn="ctr"/>
            <a:r>
              <a:rPr lang="zh-CN" altLang="en-US" sz="1400" dirty="0">
                <a:latin typeface="Arial" panose="02080604020202020204" pitchFamily="34" charset="0"/>
                <a:ea typeface="宋体" pitchFamily="2" charset="-122"/>
              </a:rPr>
              <a:t>一次性医疗补助</a:t>
            </a:r>
            <a:endParaRPr lang="zh-CN" altLang="en-US" dirty="0">
              <a:latin typeface="Arial" panose="02080604020202020204" pitchFamily="34" charset="0"/>
              <a:ea typeface="宋体" pitchFamily="2" charset="-122"/>
            </a:endParaRPr>
          </a:p>
        </p:txBody>
      </p:sp>
      <p:sp>
        <p:nvSpPr>
          <p:cNvPr id="15" name="箭头 293"/>
          <p:cNvSpPr/>
          <p:nvPr/>
        </p:nvSpPr>
        <p:spPr>
          <a:xfrm>
            <a:off x="7614603" y="5277485"/>
            <a:ext cx="1587" cy="358775"/>
          </a:xfrm>
          <a:prstGeom prst="line">
            <a:avLst/>
          </a:prstGeom>
          <a:ln w="9525" cap="flat" cmpd="sng">
            <a:solidFill>
              <a:schemeClr val="tx1"/>
            </a:solidFill>
            <a:prstDash val="solid"/>
            <a:round/>
            <a:headEnd type="none" w="med" len="med"/>
            <a:tailEnd type="triangle" w="med" len="med"/>
          </a:ln>
        </p:spPr>
      </p:sp>
      <p:sp>
        <p:nvSpPr>
          <p:cNvPr id="16" name="文本框 15"/>
          <p:cNvSpPr txBox="true"/>
          <p:nvPr/>
        </p:nvSpPr>
        <p:spPr>
          <a:xfrm>
            <a:off x="7291705" y="4909185"/>
            <a:ext cx="640080" cy="368300"/>
          </a:xfrm>
          <a:prstGeom prst="rect">
            <a:avLst/>
          </a:prstGeom>
          <a:noFill/>
        </p:spPr>
        <p:txBody>
          <a:bodyPr wrap="none" rtlCol="0" anchor="t">
            <a:spAutoFit/>
          </a:bodyPr>
          <a:lstStyle/>
          <a:p>
            <a:r>
              <a:rPr lang="zh-CN" altLang="en-US"/>
              <a:t>离职</a:t>
            </a:r>
            <a:endParaRPr lang="zh-CN" altLang="en-US"/>
          </a:p>
        </p:txBody>
      </p:sp>
      <p:sp>
        <p:nvSpPr>
          <p:cNvPr id="18" name="文本框 17"/>
          <p:cNvSpPr txBox="true"/>
          <p:nvPr/>
        </p:nvSpPr>
        <p:spPr>
          <a:xfrm>
            <a:off x="6278880" y="3295650"/>
            <a:ext cx="640080" cy="368300"/>
          </a:xfrm>
          <a:prstGeom prst="rect">
            <a:avLst/>
          </a:prstGeom>
          <a:noFill/>
        </p:spPr>
        <p:txBody>
          <a:bodyPr wrap="none" rtlCol="0" anchor="t">
            <a:spAutoFit/>
          </a:bodyPr>
          <a:lstStyle/>
          <a:p>
            <a:r>
              <a:rPr lang="zh-CN" altLang="en-US"/>
              <a:t>致残</a:t>
            </a:r>
            <a:endParaRPr lang="zh-CN" altLang="en-US"/>
          </a:p>
        </p:txBody>
      </p:sp>
      <p:sp>
        <p:nvSpPr>
          <p:cNvPr id="19" name="箭头 293"/>
          <p:cNvSpPr/>
          <p:nvPr/>
        </p:nvSpPr>
        <p:spPr>
          <a:xfrm rot="16200000">
            <a:off x="7841298" y="5096828"/>
            <a:ext cx="1587" cy="360362"/>
          </a:xfrm>
          <a:prstGeom prst="line">
            <a:avLst/>
          </a:prstGeom>
          <a:ln w="9525" cap="flat" cmpd="sng">
            <a:solidFill>
              <a:schemeClr val="tx1"/>
            </a:solidFill>
            <a:prstDash val="solid"/>
            <a:round/>
            <a:headEnd type="none" w="med" len="med"/>
            <a:tailEnd type="triangle" w="med" len="med"/>
          </a:ln>
        </p:spPr>
      </p:sp>
      <p:sp>
        <p:nvSpPr>
          <p:cNvPr id="20" name="Text Box 22"/>
          <p:cNvSpPr txBox="true"/>
          <p:nvPr/>
        </p:nvSpPr>
        <p:spPr>
          <a:xfrm>
            <a:off x="8065770" y="4974590"/>
            <a:ext cx="749935" cy="737235"/>
          </a:xfrm>
          <a:prstGeom prst="rect">
            <a:avLst/>
          </a:prstGeom>
          <a:noFill/>
          <a:ln w="9525">
            <a:noFill/>
          </a:ln>
        </p:spPr>
        <p:txBody>
          <a:bodyPr wrap="square" anchor="t">
            <a:spAutoFit/>
          </a:bodyPr>
          <a:lstStyle/>
          <a:p>
            <a:pPr algn="ctr"/>
            <a:r>
              <a:rPr lang="zh-CN" altLang="en-US" sz="1400" dirty="0">
                <a:latin typeface="Arial" panose="02080604020202020204" pitchFamily="34" charset="0"/>
                <a:ea typeface="宋体" pitchFamily="2" charset="-122"/>
              </a:rPr>
              <a:t>一次性就业补助</a:t>
            </a:r>
            <a:endParaRPr lang="zh-CN" altLang="en-US" dirty="0">
              <a:latin typeface="Arial" panose="02080604020202020204" pitchFamily="34" charset="0"/>
              <a:ea typeface="宋体" pitchFamily="2" charset="-122"/>
            </a:endParaRPr>
          </a:p>
        </p:txBody>
      </p:sp>
      <p:sp>
        <p:nvSpPr>
          <p:cNvPr id="21" name="箭头 293"/>
          <p:cNvSpPr/>
          <p:nvPr/>
        </p:nvSpPr>
        <p:spPr>
          <a:xfrm>
            <a:off x="2882900" y="3693160"/>
            <a:ext cx="1270" cy="1706880"/>
          </a:xfrm>
          <a:prstGeom prst="line">
            <a:avLst/>
          </a:prstGeom>
          <a:ln w="9525" cap="flat" cmpd="sng">
            <a:solidFill>
              <a:schemeClr val="tx1"/>
            </a:solidFill>
            <a:prstDash val="solid"/>
            <a:round/>
            <a:headEnd type="none" w="med" len="med"/>
            <a:tailEnd type="triangle" w="med" len="med"/>
          </a:ln>
        </p:spPr>
      </p:sp>
      <p:sp>
        <p:nvSpPr>
          <p:cNvPr id="22" name="AutoShape 21"/>
          <p:cNvSpPr/>
          <p:nvPr/>
        </p:nvSpPr>
        <p:spPr>
          <a:xfrm>
            <a:off x="2542540" y="5439728"/>
            <a:ext cx="647700" cy="928687"/>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80604020202020204" pitchFamily="34" charset="0"/>
              <a:ea typeface="宋体" pitchFamily="2" charset="-122"/>
            </a:endParaRPr>
          </a:p>
        </p:txBody>
      </p:sp>
      <p:sp>
        <p:nvSpPr>
          <p:cNvPr id="23" name="Text Box 22"/>
          <p:cNvSpPr txBox="true"/>
          <p:nvPr/>
        </p:nvSpPr>
        <p:spPr>
          <a:xfrm>
            <a:off x="2542540" y="5439728"/>
            <a:ext cx="647700" cy="922020"/>
          </a:xfrm>
          <a:prstGeom prst="rect">
            <a:avLst/>
          </a:prstGeom>
          <a:noFill/>
          <a:ln w="9525">
            <a:noFill/>
          </a:ln>
        </p:spPr>
        <p:txBody>
          <a:bodyPr anchor="t">
            <a:spAutoFit/>
          </a:bodyPr>
          <a:lstStyle/>
          <a:p>
            <a:pPr algn="ctr"/>
            <a:r>
              <a:rPr lang="zh-CN" altLang="en-US" dirty="0">
                <a:latin typeface="Arial" panose="02080604020202020204" pitchFamily="34" charset="0"/>
                <a:ea typeface="宋体" pitchFamily="2" charset="-122"/>
              </a:rPr>
              <a:t>交通食宿费</a:t>
            </a:r>
            <a:endParaRPr lang="zh-CN" altLang="en-US" dirty="0">
              <a:latin typeface="Arial" panose="02080604020202020204" pitchFamily="34" charset="0"/>
              <a:ea typeface="宋体" pitchFamily="2" charset="-122"/>
            </a:endParaRPr>
          </a:p>
        </p:txBody>
      </p:sp>
      <p:sp>
        <p:nvSpPr>
          <p:cNvPr id="24" name="箭头 293"/>
          <p:cNvSpPr/>
          <p:nvPr/>
        </p:nvSpPr>
        <p:spPr>
          <a:xfrm>
            <a:off x="6651943" y="5281295"/>
            <a:ext cx="1587" cy="360363"/>
          </a:xfrm>
          <a:prstGeom prst="line">
            <a:avLst/>
          </a:prstGeom>
          <a:ln w="9525" cap="flat" cmpd="sng">
            <a:solidFill>
              <a:schemeClr val="tx1"/>
            </a:solidFill>
            <a:prstDash val="solid"/>
            <a:round/>
            <a:headEnd type="none" w="med" len="med"/>
            <a:tailEnd type="triangle" w="med" len="med"/>
          </a:ln>
        </p:spPr>
      </p:sp>
      <p:sp>
        <p:nvSpPr>
          <p:cNvPr id="25" name="AutoShape 21"/>
          <p:cNvSpPr/>
          <p:nvPr/>
        </p:nvSpPr>
        <p:spPr>
          <a:xfrm>
            <a:off x="6358890" y="5636260"/>
            <a:ext cx="647700" cy="928688"/>
          </a:xfrm>
          <a:prstGeom prst="flowChartAlternateProcess">
            <a:avLst/>
          </a:prstGeom>
          <a:solidFill>
            <a:srgbClr val="92D050"/>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80604020202020204" pitchFamily="34" charset="0"/>
              <a:ea typeface="宋体" pitchFamily="2" charset="-122"/>
            </a:endParaRPr>
          </a:p>
        </p:txBody>
      </p:sp>
      <p:sp>
        <p:nvSpPr>
          <p:cNvPr id="26" name="Text Box 22"/>
          <p:cNvSpPr txBox="true"/>
          <p:nvPr/>
        </p:nvSpPr>
        <p:spPr>
          <a:xfrm>
            <a:off x="6358890" y="5636260"/>
            <a:ext cx="647700" cy="737235"/>
          </a:xfrm>
          <a:prstGeom prst="rect">
            <a:avLst/>
          </a:prstGeom>
          <a:noFill/>
          <a:ln w="9525">
            <a:noFill/>
          </a:ln>
        </p:spPr>
        <p:txBody>
          <a:bodyPr anchor="t">
            <a:spAutoFit/>
          </a:bodyPr>
          <a:lstStyle/>
          <a:p>
            <a:pPr algn="ctr"/>
            <a:r>
              <a:rPr lang="en-US" altLang="zh-CN" sz="1400" dirty="0">
                <a:latin typeface="隶书" panose="02010509060101010101" pitchFamily="49" charset="-122"/>
                <a:ea typeface="隶书" panose="02010509060101010101" pitchFamily="49" charset="-122"/>
                <a:cs typeface="隶书" panose="02010509060101010101" pitchFamily="49" charset="-122"/>
              </a:rPr>
              <a:t>5-6</a:t>
            </a:r>
            <a:r>
              <a:rPr lang="zh-CN" altLang="en-US" sz="1400" dirty="0">
                <a:latin typeface="隶书" panose="02010509060101010101" pitchFamily="49" charset="-122"/>
                <a:ea typeface="隶书" panose="02010509060101010101" pitchFamily="49" charset="-122"/>
                <a:cs typeface="隶书" panose="02010509060101010101" pitchFamily="49" charset="-122"/>
              </a:rPr>
              <a:t>级伤残津贴</a:t>
            </a:r>
            <a:endParaRPr lang="zh-CN" altLang="en-US" sz="1400" dirty="0">
              <a:latin typeface="隶书" panose="02010509060101010101" pitchFamily="49" charset="-122"/>
              <a:ea typeface="隶书" panose="02010509060101010101" pitchFamily="49" charset="-122"/>
              <a:cs typeface="隶书" panose="02010509060101010101" pitchFamily="49" charset="-122"/>
            </a:endParaRPr>
          </a:p>
        </p:txBody>
      </p:sp>
      <p:sp>
        <p:nvSpPr>
          <p:cNvPr id="27" name="AutoShape 21"/>
          <p:cNvSpPr/>
          <p:nvPr/>
        </p:nvSpPr>
        <p:spPr>
          <a:xfrm>
            <a:off x="1542415" y="775970"/>
            <a:ext cx="288925" cy="267335"/>
          </a:xfrm>
          <a:prstGeom prst="flowChartAlternateProcess">
            <a:avLst/>
          </a:prstGeom>
          <a:solidFill>
            <a:srgbClr val="92D050"/>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80604020202020204" pitchFamily="34" charset="0"/>
              <a:ea typeface="宋体" pitchFamily="2" charset="-122"/>
            </a:endParaRPr>
          </a:p>
        </p:txBody>
      </p:sp>
      <p:sp>
        <p:nvSpPr>
          <p:cNvPr id="28" name="AutoShape 21"/>
          <p:cNvSpPr/>
          <p:nvPr/>
        </p:nvSpPr>
        <p:spPr>
          <a:xfrm>
            <a:off x="1542415" y="1191895"/>
            <a:ext cx="288925" cy="290195"/>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80604020202020204" pitchFamily="34" charset="0"/>
              <a:ea typeface="宋体" pitchFamily="2" charset="-122"/>
            </a:endParaRPr>
          </a:p>
        </p:txBody>
      </p:sp>
      <p:sp>
        <p:nvSpPr>
          <p:cNvPr id="29" name="文本框 28"/>
          <p:cNvSpPr txBox="true"/>
          <p:nvPr/>
        </p:nvSpPr>
        <p:spPr>
          <a:xfrm>
            <a:off x="1789430" y="736600"/>
            <a:ext cx="894080" cy="306705"/>
          </a:xfrm>
          <a:prstGeom prst="rect">
            <a:avLst/>
          </a:prstGeom>
          <a:noFill/>
        </p:spPr>
        <p:txBody>
          <a:bodyPr wrap="none" rtlCol="0" anchor="t">
            <a:spAutoFit/>
          </a:bodyPr>
          <a:lstStyle/>
          <a:p>
            <a:r>
              <a:rPr lang="zh-CN" altLang="en-US" sz="1400">
                <a:latin typeface="楷体" panose="02010609060101010101" pitchFamily="49" charset="-122"/>
                <a:ea typeface="楷体" panose="02010609060101010101" pitchFamily="49" charset="-122"/>
              </a:rPr>
              <a:t>单位负责</a:t>
            </a:r>
            <a:endParaRPr lang="zh-CN" altLang="en-US" sz="1400">
              <a:latin typeface="楷体" panose="02010609060101010101" pitchFamily="49" charset="-122"/>
              <a:ea typeface="楷体" panose="02010609060101010101" pitchFamily="49" charset="-122"/>
            </a:endParaRPr>
          </a:p>
        </p:txBody>
      </p:sp>
      <p:sp>
        <p:nvSpPr>
          <p:cNvPr id="30" name="文本框 29"/>
          <p:cNvSpPr txBox="true"/>
          <p:nvPr/>
        </p:nvSpPr>
        <p:spPr>
          <a:xfrm>
            <a:off x="1789430" y="1175385"/>
            <a:ext cx="894080" cy="306705"/>
          </a:xfrm>
          <a:prstGeom prst="rect">
            <a:avLst/>
          </a:prstGeom>
          <a:noFill/>
        </p:spPr>
        <p:txBody>
          <a:bodyPr wrap="none" rtlCol="0" anchor="t">
            <a:spAutoFit/>
          </a:bodyPr>
          <a:lstStyle/>
          <a:p>
            <a:r>
              <a:rPr lang="zh-CN" altLang="en-US" sz="1400">
                <a:latin typeface="楷体" panose="02010609060101010101" pitchFamily="49" charset="-122"/>
                <a:ea typeface="楷体" panose="02010609060101010101" pitchFamily="49" charset="-122"/>
              </a:rPr>
              <a:t>社保负责</a:t>
            </a:r>
            <a:endParaRPr lang="zh-CN" altLang="en-US" sz="1400">
              <a:latin typeface="楷体" panose="02010609060101010101" pitchFamily="49" charset="-122"/>
              <a:ea typeface="楷体" panose="02010609060101010101" pitchFamily="49" charset="-122"/>
            </a:endParaRPr>
          </a:p>
        </p:txBody>
      </p:sp>
    </p:spTree>
  </p:cSld>
  <p:clrMapOvr>
    <a:masterClrMapping/>
  </p:clrMapOvr>
  <p:transition>
    <p:cover dir="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2" name="文本框 1"/>
          <p:cNvSpPr txBox="true"/>
          <p:nvPr/>
        </p:nvSpPr>
        <p:spPr>
          <a:xfrm>
            <a:off x="701675" y="776605"/>
            <a:ext cx="5400040" cy="5458460"/>
          </a:xfrm>
          <a:prstGeom prst="rect">
            <a:avLst/>
          </a:prstGeom>
          <a:noFill/>
        </p:spPr>
        <p:txBody>
          <a:bodyPr wrap="square" rtlCol="0" anchor="t">
            <a:spAutoFit/>
          </a:bodyPr>
          <a:lstStyle/>
          <a:p>
            <a:pPr marL="0" indent="0" eaLnBrk="1" hangingPunct="1">
              <a:lnSpc>
                <a:spcPct val="100000"/>
              </a:lnSpc>
              <a:buNone/>
            </a:pPr>
            <a:r>
              <a:rPr lang="zh-CN" altLang="en-US" sz="2000" dirty="0">
                <a:latin typeface="宋体" pitchFamily="2" charset="-122"/>
                <a:cs typeface="宋体" pitchFamily="2" charset="-122"/>
                <a:sym typeface="+mn-ea"/>
              </a:rPr>
              <a:t>1.工伤医疗待遇报销</a:t>
            </a:r>
            <a:endParaRPr lang="zh-CN" altLang="en-US" sz="2000" dirty="0">
              <a:latin typeface="宋体" pitchFamily="2" charset="-122"/>
              <a:cs typeface="宋体" pitchFamily="2" charset="-122"/>
            </a:endParaRPr>
          </a:p>
          <a:p>
            <a:pPr marL="0" indent="0" eaLnBrk="1" hangingPunct="1">
              <a:lnSpc>
                <a:spcPct val="100000"/>
              </a:lnSpc>
              <a:buNone/>
            </a:pPr>
            <a:r>
              <a:rPr lang="zh-CN" altLang="en-US" sz="2000" dirty="0">
                <a:sym typeface="+mn-ea"/>
              </a:rPr>
              <a:t>    </a:t>
            </a:r>
            <a:r>
              <a:rPr lang="zh-CN" altLang="en-US" sz="2000" u="sng" dirty="0">
                <a:sym typeface="+mn-ea"/>
              </a:rPr>
              <a:t>（1）就医的医疗诊断证明，住院患者还应提供：出院小结或住院病历首页等 住院证明；</a:t>
            </a:r>
            <a:endParaRPr lang="zh-CN" altLang="en-US" sz="2000" dirty="0"/>
          </a:p>
          <a:p>
            <a:pPr marL="0" indent="0" eaLnBrk="1" hangingPunct="1">
              <a:lnSpc>
                <a:spcPct val="100000"/>
              </a:lnSpc>
              <a:buNone/>
            </a:pPr>
            <a:r>
              <a:rPr lang="zh-CN" altLang="en-US" sz="2000" dirty="0">
                <a:sym typeface="+mn-ea"/>
              </a:rPr>
              <a:t>    </a:t>
            </a:r>
            <a:r>
              <a:rPr lang="zh-CN" altLang="en-US" sz="2000" u="sng" dirty="0">
                <a:sym typeface="+mn-ea"/>
              </a:rPr>
              <a:t>（2）医疗票据、费用明细清单、处方、病历等；</a:t>
            </a:r>
            <a:endParaRPr lang="zh-CN" altLang="en-US" sz="2000" dirty="0"/>
          </a:p>
          <a:p>
            <a:pPr marL="0" indent="0" eaLnBrk="1" hangingPunct="1">
              <a:lnSpc>
                <a:spcPct val="100000"/>
              </a:lnSpc>
              <a:buNone/>
            </a:pPr>
            <a:r>
              <a:rPr lang="zh-CN" altLang="en-US" sz="2000" dirty="0">
                <a:sym typeface="+mn-ea"/>
              </a:rPr>
              <a:t>    （3）银行账户信息（个人社保卡账号）；</a:t>
            </a:r>
            <a:endParaRPr lang="zh-CN" altLang="en-US" sz="2000" dirty="0">
              <a:sym typeface="Arial" panose="02080604020202020204" pitchFamily="34" charset="0"/>
            </a:endParaRPr>
          </a:p>
          <a:p>
            <a:pPr marL="0" indent="0" eaLnBrk="1" hangingPunct="1">
              <a:lnSpc>
                <a:spcPct val="100000"/>
              </a:lnSpc>
              <a:buNone/>
            </a:pPr>
            <a:r>
              <a:rPr lang="zh-CN" altLang="en-US" sz="2000" dirty="0">
                <a:sym typeface="+mn-ea"/>
              </a:rPr>
              <a:t>    （4）《工伤认定决定书》</a:t>
            </a:r>
            <a:r>
              <a:rPr lang="zh-CN" altLang="en-US" sz="2000" u="sng" dirty="0">
                <a:sym typeface="+mn-ea"/>
              </a:rPr>
              <a:t>；</a:t>
            </a:r>
            <a:endParaRPr lang="zh-CN" altLang="en-US" sz="2000" u="sng" dirty="0"/>
          </a:p>
          <a:p>
            <a:pPr marL="0" indent="0" eaLnBrk="1" hangingPunct="1">
              <a:lnSpc>
                <a:spcPct val="100000"/>
              </a:lnSpc>
              <a:buNone/>
            </a:pPr>
            <a:r>
              <a:rPr lang="zh-CN" altLang="en-US" sz="2000" dirty="0">
                <a:sym typeface="+mn-ea"/>
              </a:rPr>
              <a:t>    （5）</a:t>
            </a:r>
            <a:r>
              <a:rPr lang="en-US" altLang="zh-CN" sz="2000" dirty="0">
                <a:sym typeface="+mn-ea"/>
              </a:rPr>
              <a:t>*</a:t>
            </a:r>
            <a:r>
              <a:rPr lang="zh-CN" altLang="en-US" sz="2000" dirty="0">
                <a:sym typeface="+mn-ea"/>
              </a:rPr>
              <a:t>涉及第三人的工伤事故需提供相关事故责任认定与赔偿调解证明资料；</a:t>
            </a:r>
            <a:endParaRPr lang="zh-CN" altLang="en-US" sz="2000" dirty="0"/>
          </a:p>
          <a:p>
            <a:pPr marL="0" indent="0" eaLnBrk="1" hangingPunct="1">
              <a:lnSpc>
                <a:spcPct val="100000"/>
              </a:lnSpc>
              <a:buNone/>
            </a:pPr>
            <a:r>
              <a:rPr lang="zh-CN" altLang="en-US" sz="2000" dirty="0">
                <a:sym typeface="+mn-ea"/>
              </a:rPr>
              <a:t>    （</a:t>
            </a:r>
            <a:r>
              <a:rPr lang="en-US" altLang="zh-CN" sz="2000" dirty="0">
                <a:sym typeface="+mn-ea"/>
              </a:rPr>
              <a:t>6</a:t>
            </a:r>
            <a:r>
              <a:rPr lang="zh-CN" altLang="en-US" sz="2000" dirty="0">
                <a:sym typeface="+mn-ea"/>
              </a:rPr>
              <a:t>）</a:t>
            </a:r>
            <a:r>
              <a:rPr lang="en-US" altLang="zh-CN" sz="2000" dirty="0">
                <a:sym typeface="+mn-ea"/>
              </a:rPr>
              <a:t>*</a:t>
            </a:r>
            <a:r>
              <a:rPr lang="zh-CN" altLang="en-US" sz="2000" dirty="0">
                <a:sym typeface="+mn-ea"/>
              </a:rPr>
              <a:t>往统筹外就医的，需《工伤职工转诊转院申请》及交通费与住宿费票据；</a:t>
            </a:r>
            <a:endParaRPr lang="zh-CN" altLang="en-US" sz="2000" dirty="0"/>
          </a:p>
          <a:p>
            <a:pPr marL="0" indent="0" eaLnBrk="1" hangingPunct="1">
              <a:lnSpc>
                <a:spcPct val="100000"/>
              </a:lnSpc>
              <a:buNone/>
            </a:pPr>
            <a:r>
              <a:rPr lang="zh-CN" altLang="en-US" sz="2000" dirty="0">
                <a:sym typeface="+mn-ea"/>
              </a:rPr>
              <a:t>    （</a:t>
            </a:r>
            <a:r>
              <a:rPr lang="en-US" altLang="zh-CN" sz="2000" dirty="0">
                <a:sym typeface="+mn-ea"/>
              </a:rPr>
              <a:t>7</a:t>
            </a:r>
            <a:r>
              <a:rPr lang="zh-CN" altLang="en-US" sz="2000" dirty="0">
                <a:sym typeface="+mn-ea"/>
              </a:rPr>
              <a:t>）旧伤复发治疗申请表</a:t>
            </a:r>
            <a:endParaRPr lang="zh-CN" altLang="en-US" sz="2000" dirty="0">
              <a:sym typeface="+mn-ea"/>
            </a:endParaRPr>
          </a:p>
          <a:p>
            <a:pPr marL="0" indent="0" eaLnBrk="1" hangingPunct="1">
              <a:lnSpc>
                <a:spcPct val="100000"/>
              </a:lnSpc>
              <a:buNone/>
            </a:pPr>
            <a:r>
              <a:rPr lang="zh-CN" altLang="en-US" sz="2000" dirty="0">
                <a:sym typeface="+mn-ea"/>
              </a:rPr>
              <a:t>     （</a:t>
            </a:r>
            <a:r>
              <a:rPr lang="en-US" altLang="zh-CN" sz="2000" dirty="0">
                <a:sym typeface="+mn-ea"/>
              </a:rPr>
              <a:t>8</a:t>
            </a:r>
            <a:r>
              <a:rPr lang="zh-CN" altLang="en-US" sz="2000" dirty="0">
                <a:sym typeface="+mn-ea"/>
              </a:rPr>
              <a:t>）工伤康复申请表</a:t>
            </a:r>
            <a:endParaRPr lang="zh-CN" altLang="en-US" sz="2000" dirty="0">
              <a:sym typeface="+mn-ea"/>
            </a:endParaRPr>
          </a:p>
          <a:p>
            <a:pPr marL="0" indent="0" eaLnBrk="1" hangingPunct="1">
              <a:lnSpc>
                <a:spcPct val="100000"/>
              </a:lnSpc>
              <a:buNone/>
            </a:pPr>
            <a:r>
              <a:rPr lang="en-US" altLang="zh-CN" sz="2000" dirty="0"/>
              <a:t>2.</a:t>
            </a:r>
            <a:r>
              <a:rPr lang="zh-CN" altLang="en-US" sz="2000" dirty="0"/>
              <a:t>伤残待遇申领</a:t>
            </a:r>
            <a:endParaRPr lang="zh-CN" altLang="en-US" sz="2000" dirty="0"/>
          </a:p>
          <a:p>
            <a:pPr marL="0" indent="0" eaLnBrk="1" hangingPunct="1">
              <a:lnSpc>
                <a:spcPct val="100000"/>
              </a:lnSpc>
              <a:buNone/>
            </a:pPr>
            <a:r>
              <a:rPr lang="zh-CN" altLang="en-US" sz="2000" dirty="0"/>
              <a:t>       劳动能力鉴定信息</a:t>
            </a:r>
            <a:endParaRPr lang="zh-CN" altLang="en-US" sz="2000" dirty="0"/>
          </a:p>
          <a:p>
            <a:pPr marL="0" indent="0" eaLnBrk="1" hangingPunct="1">
              <a:lnSpc>
                <a:spcPct val="100000"/>
              </a:lnSpc>
              <a:buNone/>
            </a:pPr>
            <a:r>
              <a:rPr lang="zh-CN" altLang="en-US" sz="2000" dirty="0">
                <a:sym typeface="+mn-ea"/>
              </a:rPr>
              <a:t>       银行账户信息（个人社保卡账号）</a:t>
            </a:r>
            <a:endParaRPr lang="zh-CN" altLang="en-US" sz="2000" dirty="0">
              <a:sym typeface="+mn-ea"/>
            </a:endParaRPr>
          </a:p>
          <a:p>
            <a:pPr marL="0" indent="0" eaLnBrk="1" hangingPunct="1">
              <a:lnSpc>
                <a:spcPct val="80000"/>
              </a:lnSpc>
              <a:buNone/>
            </a:pPr>
            <a:endParaRPr lang="zh-CN" altLang="en-US" dirty="0"/>
          </a:p>
          <a:p>
            <a:pPr marL="0" indent="0" eaLnBrk="1" hangingPunct="1">
              <a:lnSpc>
                <a:spcPct val="80000"/>
              </a:lnSpc>
              <a:buNone/>
            </a:pPr>
            <a:endParaRPr lang="zh-CN" altLang="en-US" dirty="0"/>
          </a:p>
        </p:txBody>
      </p:sp>
      <p:sp>
        <p:nvSpPr>
          <p:cNvPr id="4" name="文本框 3"/>
          <p:cNvSpPr txBox="true"/>
          <p:nvPr/>
        </p:nvSpPr>
        <p:spPr>
          <a:xfrm>
            <a:off x="7029450" y="417830"/>
            <a:ext cx="4799965" cy="5507990"/>
          </a:xfrm>
          <a:prstGeom prst="rect">
            <a:avLst/>
          </a:prstGeom>
          <a:noFill/>
        </p:spPr>
        <p:txBody>
          <a:bodyPr wrap="square" rtlCol="0">
            <a:spAutoFit/>
          </a:bodyPr>
          <a:lstStyle/>
          <a:p>
            <a:pPr marL="0" indent="0" eaLnBrk="1" hangingPunct="1">
              <a:lnSpc>
                <a:spcPct val="110000"/>
              </a:lnSpc>
              <a:buNone/>
            </a:pPr>
            <a:r>
              <a:rPr lang="en-US" altLang="zh-CN" sz="2000" dirty="0">
                <a:sym typeface="+mn-ea"/>
              </a:rPr>
              <a:t>3.</a:t>
            </a:r>
            <a:r>
              <a:rPr lang="zh-CN" altLang="zh-CN" sz="2000" dirty="0">
                <a:sym typeface="+mn-ea"/>
              </a:rPr>
              <a:t>工亡待遇申领</a:t>
            </a:r>
            <a:endParaRPr lang="zh-CN" altLang="zh-CN" sz="2000" dirty="0"/>
          </a:p>
          <a:p>
            <a:pPr marL="0" indent="0" eaLnBrk="1" hangingPunct="1">
              <a:lnSpc>
                <a:spcPct val="110000"/>
              </a:lnSpc>
              <a:buNone/>
            </a:pPr>
            <a:r>
              <a:rPr lang="zh-CN" altLang="zh-CN" sz="2000" dirty="0">
                <a:sym typeface="+mn-ea"/>
              </a:rPr>
              <a:t>   </a:t>
            </a:r>
            <a:r>
              <a:rPr lang="en-US" altLang="zh-CN" sz="2000" dirty="0">
                <a:sym typeface="+mn-ea"/>
              </a:rPr>
              <a:t>3.1</a:t>
            </a:r>
            <a:r>
              <a:rPr lang="zh-CN" altLang="en-US" sz="2000" dirty="0">
                <a:sym typeface="+mn-ea"/>
              </a:rPr>
              <a:t>死亡待遇申领</a:t>
            </a:r>
            <a:endParaRPr lang="zh-CN" altLang="en-US" sz="2000" dirty="0"/>
          </a:p>
          <a:p>
            <a:pPr marL="0" indent="0" eaLnBrk="1" hangingPunct="1">
              <a:lnSpc>
                <a:spcPct val="110000"/>
              </a:lnSpc>
              <a:buNone/>
            </a:pPr>
            <a:r>
              <a:rPr lang="zh-CN" altLang="en-US" sz="2000" dirty="0">
                <a:sym typeface="+mn-ea"/>
              </a:rPr>
              <a:t>    （1）《工伤认定决定书》</a:t>
            </a:r>
            <a:endParaRPr lang="zh-CN" altLang="en-US" sz="2000" dirty="0"/>
          </a:p>
          <a:p>
            <a:pPr marL="0" indent="0" eaLnBrk="1" hangingPunct="1">
              <a:lnSpc>
                <a:spcPct val="110000"/>
              </a:lnSpc>
              <a:buNone/>
            </a:pPr>
            <a:r>
              <a:rPr lang="zh-CN" altLang="en-US" sz="2000" dirty="0">
                <a:sym typeface="+mn-ea"/>
              </a:rPr>
              <a:t>    （2）</a:t>
            </a:r>
            <a:r>
              <a:rPr lang="en-US" altLang="zh-CN" sz="2000" dirty="0">
                <a:sym typeface="+mn-ea"/>
              </a:rPr>
              <a:t>*</a:t>
            </a:r>
            <a:r>
              <a:rPr lang="zh-CN" altLang="en-US" sz="2000" dirty="0">
                <a:sym typeface="+mn-ea"/>
              </a:rPr>
              <a:t>死亡证明材料</a:t>
            </a:r>
            <a:endParaRPr lang="zh-CN" altLang="en-US" sz="2000" dirty="0">
              <a:sym typeface="+mn-ea"/>
            </a:endParaRPr>
          </a:p>
          <a:p>
            <a:pPr marL="0" indent="0" eaLnBrk="1" hangingPunct="1">
              <a:lnSpc>
                <a:spcPct val="110000"/>
              </a:lnSpc>
              <a:buNone/>
            </a:pPr>
            <a:r>
              <a:rPr lang="zh-CN" altLang="en-US" sz="2000" dirty="0">
                <a:sym typeface="+mn-ea"/>
              </a:rPr>
              <a:t>   </a:t>
            </a:r>
            <a:r>
              <a:rPr lang="en-US" altLang="zh-CN" sz="2000" dirty="0">
                <a:sym typeface="+mn-ea"/>
              </a:rPr>
              <a:t>3.2</a:t>
            </a:r>
            <a:r>
              <a:rPr lang="zh-CN" altLang="en-US" sz="2000" dirty="0">
                <a:sym typeface="+mn-ea"/>
              </a:rPr>
              <a:t>供养抚恤金申领</a:t>
            </a:r>
            <a:endParaRPr lang="zh-CN" altLang="en-US" sz="2000" dirty="0">
              <a:sym typeface="+mn-ea"/>
            </a:endParaRPr>
          </a:p>
          <a:p>
            <a:pPr marL="0" indent="0" eaLnBrk="1" hangingPunct="1">
              <a:lnSpc>
                <a:spcPct val="110000"/>
              </a:lnSpc>
              <a:buNone/>
            </a:pPr>
            <a:r>
              <a:rPr lang="zh-CN" altLang="en-US" sz="2000" u="sng" dirty="0">
                <a:sym typeface="+mn-ea"/>
              </a:rPr>
              <a:t> </a:t>
            </a:r>
            <a:r>
              <a:rPr lang="zh-CN" altLang="en-US" sz="2000" dirty="0">
                <a:sym typeface="+mn-ea"/>
              </a:rPr>
              <a:t>      (1)海南省因工死亡职工供养亲属申请表；</a:t>
            </a:r>
            <a:endParaRPr lang="zh-CN" altLang="en-US" sz="2000" dirty="0">
              <a:solidFill>
                <a:schemeClr val="tx1"/>
              </a:solidFill>
            </a:endParaRPr>
          </a:p>
          <a:p>
            <a:pPr marL="0" indent="0" eaLnBrk="1" hangingPunct="1">
              <a:lnSpc>
                <a:spcPct val="110000"/>
              </a:lnSpc>
              <a:buNone/>
            </a:pPr>
            <a:r>
              <a:rPr lang="zh-CN" altLang="en-US" sz="2000" dirty="0">
                <a:sym typeface="+mn-ea"/>
              </a:rPr>
              <a:t>       (</a:t>
            </a:r>
            <a:r>
              <a:rPr lang="en-US" altLang="zh-CN" sz="2000" dirty="0">
                <a:sym typeface="+mn-ea"/>
              </a:rPr>
              <a:t>2</a:t>
            </a:r>
            <a:r>
              <a:rPr lang="zh-CN" altLang="en-US" sz="2000" dirty="0">
                <a:sym typeface="+mn-ea"/>
              </a:rPr>
              <a:t>)申请人与工亡职工的亲属关系证明</a:t>
            </a:r>
            <a:endParaRPr lang="zh-CN" altLang="en-US" sz="2000" dirty="0">
              <a:solidFill>
                <a:schemeClr val="tx1"/>
              </a:solidFill>
              <a:sym typeface="+mn-ea"/>
            </a:endParaRPr>
          </a:p>
          <a:p>
            <a:pPr marL="0" indent="0" eaLnBrk="1" hangingPunct="1">
              <a:lnSpc>
                <a:spcPct val="110000"/>
              </a:lnSpc>
              <a:buNone/>
            </a:pPr>
            <a:r>
              <a:rPr lang="zh-CN" altLang="en-US" sz="2000" dirty="0">
                <a:sym typeface="+mn-ea"/>
              </a:rPr>
              <a:t>       (3)居民身份证和户口本原件及复印件； </a:t>
            </a:r>
            <a:endParaRPr lang="zh-CN" altLang="en-US" sz="2000" dirty="0">
              <a:solidFill>
                <a:schemeClr val="tx1"/>
              </a:solidFill>
            </a:endParaRPr>
          </a:p>
          <a:p>
            <a:pPr marL="0" indent="0" eaLnBrk="1" hangingPunct="1">
              <a:lnSpc>
                <a:spcPct val="110000"/>
              </a:lnSpc>
              <a:buNone/>
            </a:pPr>
            <a:r>
              <a:rPr lang="zh-CN" altLang="en-US" sz="2000" dirty="0">
                <a:sym typeface="+mn-ea"/>
              </a:rPr>
              <a:t>      (4)依靠工亡职工提供主要生活来源的证明</a:t>
            </a:r>
            <a:r>
              <a:rPr lang="zh-CN" altLang="en-US" sz="2000" u="sng" dirty="0">
                <a:sym typeface="+mn-ea"/>
              </a:rPr>
              <a:t>；</a:t>
            </a:r>
            <a:r>
              <a:rPr lang="zh-CN" altLang="en-US" sz="2000" dirty="0">
                <a:sym typeface="+mn-ea"/>
              </a:rPr>
              <a:t> </a:t>
            </a:r>
            <a:endParaRPr lang="zh-CN" altLang="en-US" sz="2000" dirty="0"/>
          </a:p>
          <a:p>
            <a:pPr marL="0" indent="0" eaLnBrk="1" hangingPunct="1">
              <a:lnSpc>
                <a:spcPct val="110000"/>
              </a:lnSpc>
              <a:buNone/>
            </a:pPr>
            <a:r>
              <a:rPr lang="zh-CN" altLang="en-US" sz="2000" dirty="0">
                <a:sym typeface="+mn-ea"/>
              </a:rPr>
              <a:t>      (5)孤儿、孤寡老人提供民政部门证明； </a:t>
            </a:r>
            <a:endParaRPr lang="zh-CN" altLang="en-US" sz="2000" dirty="0"/>
          </a:p>
          <a:p>
            <a:pPr marL="0" indent="0" eaLnBrk="1" hangingPunct="1">
              <a:lnSpc>
                <a:spcPct val="110000"/>
              </a:lnSpc>
              <a:buNone/>
            </a:pPr>
            <a:r>
              <a:rPr lang="zh-CN" altLang="en-US" sz="2000" dirty="0">
                <a:sym typeface="+mn-ea"/>
              </a:rPr>
              <a:t>     (6)完全丧失劳动能力的提供本省劳动能力鉴定委员会出具的劳动能力鉴定结论书； </a:t>
            </a:r>
            <a:endParaRPr lang="zh-CN" altLang="en-US" sz="2000" dirty="0"/>
          </a:p>
          <a:p>
            <a:pPr marL="0" indent="0" eaLnBrk="1" hangingPunct="1">
              <a:lnSpc>
                <a:spcPct val="110000"/>
              </a:lnSpc>
              <a:buNone/>
            </a:pPr>
            <a:r>
              <a:rPr lang="zh-CN" altLang="en-US" sz="2000" dirty="0">
                <a:sym typeface="+mn-ea"/>
              </a:rPr>
              <a:t>      (</a:t>
            </a:r>
            <a:r>
              <a:rPr lang="en-US" altLang="zh-CN" sz="2000" dirty="0">
                <a:sym typeface="+mn-ea"/>
              </a:rPr>
              <a:t>7</a:t>
            </a:r>
            <a:r>
              <a:rPr lang="zh-CN" altLang="en-US" sz="2000" dirty="0">
                <a:sym typeface="+mn-ea"/>
              </a:rPr>
              <a:t>)社保经办机构规定的其他证明材料。</a:t>
            </a:r>
            <a:endParaRPr lang="zh-CN" alt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61442" name="Rectangle 3"/>
          <p:cNvSpPr>
            <a:spLocks noGrp="true" noChangeArrowheads="true"/>
          </p:cNvSpPr>
          <p:nvPr>
            <p:ph type="body" idx="4294967295"/>
          </p:nvPr>
        </p:nvSpPr>
        <p:spPr>
          <a:xfrm>
            <a:off x="946785" y="839470"/>
            <a:ext cx="9741535" cy="3789045"/>
          </a:xfrm>
        </p:spPr>
        <p:txBody>
          <a:bodyPr>
            <a:normAutofit fontScale="90000" lnSpcReduction="20000"/>
          </a:bodyPr>
          <a:lstStyle/>
          <a:p>
            <a:pPr marL="0" indent="0">
              <a:lnSpc>
                <a:spcPct val="120000"/>
              </a:lnSpc>
              <a:spcBef>
                <a:spcPts val="600"/>
              </a:spcBef>
              <a:buClr>
                <a:schemeClr val="accent1"/>
              </a:buClr>
              <a:buSzPct val="76000"/>
              <a:buFont typeface="Wingdings" panose="05000000000000000000" pitchFamily="2" charset="2"/>
              <a:buNone/>
            </a:pPr>
            <a:r>
              <a:rPr lang="zh-CN" altLang="en-US" dirty="0" smtClean="0">
                <a:latin typeface="楷体" panose="02010609060101010101" pitchFamily="49" charset="-122"/>
                <a:ea typeface="楷体" panose="02010609060101010101" pitchFamily="49" charset="-122"/>
              </a:rPr>
              <a:t>工伤保险待遇业务经办常见问题</a:t>
            </a:r>
            <a:endParaRPr lang="zh-CN" altLang="en-US" dirty="0" smtClean="0">
              <a:latin typeface="楷体" panose="02010609060101010101" pitchFamily="49" charset="-122"/>
              <a:ea typeface="楷体" panose="02010609060101010101" pitchFamily="49" charset="-122"/>
            </a:endParaRPr>
          </a:p>
          <a:p>
            <a:pPr marL="0" indent="633095">
              <a:lnSpc>
                <a:spcPct val="120000"/>
              </a:lnSpc>
              <a:spcBef>
                <a:spcPts val="600"/>
              </a:spcBef>
              <a:buClr>
                <a:schemeClr val="accent1"/>
              </a:buClr>
              <a:buSzPct val="76000"/>
              <a:buFont typeface="Wingdings" panose="05000000000000000000" pitchFamily="2" charset="2"/>
              <a:buNone/>
            </a:pPr>
            <a:endParaRPr lang="en-US" altLang="zh-CN" sz="2400" dirty="0" smtClean="0">
              <a:latin typeface="仿宋" panose="02010609060101010101" charset="-122"/>
              <a:ea typeface="仿宋" panose="02010609060101010101" charset="-122"/>
              <a:cs typeface="仿宋" panose="02010609060101010101" charset="-122"/>
            </a:endParaRPr>
          </a:p>
          <a:p>
            <a:pPr marL="0" indent="633095">
              <a:lnSpc>
                <a:spcPct val="120000"/>
              </a:lnSpc>
              <a:spcBef>
                <a:spcPts val="600"/>
              </a:spcBef>
              <a:buClr>
                <a:schemeClr val="accent1"/>
              </a:buClr>
              <a:buSzPct val="76000"/>
              <a:buFont typeface="Wingdings" panose="05000000000000000000" pitchFamily="2" charset="2"/>
              <a:buNone/>
            </a:pPr>
            <a:r>
              <a:rPr lang="en-US" altLang="zh-CN" sz="2665" dirty="0" smtClean="0">
                <a:latin typeface="仿宋" panose="02010609060101010101" charset="-122"/>
                <a:ea typeface="仿宋" panose="02010609060101010101" charset="-122"/>
                <a:cs typeface="仿宋" panose="02010609060101010101" charset="-122"/>
              </a:rPr>
              <a:t>1.</a:t>
            </a:r>
            <a:r>
              <a:rPr lang="zh-CN" altLang="en-US" sz="2665" dirty="0" smtClean="0">
                <a:latin typeface="仿宋" panose="02010609060101010101" charset="-122"/>
                <a:ea typeface="仿宋" panose="02010609060101010101" charset="-122"/>
                <a:cs typeface="仿宋" panose="02010609060101010101" charset="-122"/>
              </a:rPr>
              <a:t>用人单位未及时申请工伤认定，造成工伤职工前期医疗费用无法报销。</a:t>
            </a:r>
            <a:endParaRPr lang="zh-CN" altLang="en-US" sz="2665" dirty="0" smtClean="0">
              <a:latin typeface="仿宋" panose="02010609060101010101" charset="-122"/>
              <a:ea typeface="仿宋" panose="02010609060101010101" charset="-122"/>
              <a:cs typeface="仿宋" panose="02010609060101010101" charset="-122"/>
            </a:endParaRPr>
          </a:p>
          <a:p>
            <a:pPr marL="0" indent="633095">
              <a:lnSpc>
                <a:spcPct val="120000"/>
              </a:lnSpc>
              <a:spcBef>
                <a:spcPts val="600"/>
              </a:spcBef>
              <a:buClr>
                <a:schemeClr val="accent1"/>
              </a:buClr>
              <a:buSzPct val="76000"/>
              <a:buFont typeface="Wingdings" panose="05000000000000000000" pitchFamily="2" charset="2"/>
              <a:buNone/>
            </a:pPr>
            <a:r>
              <a:rPr lang="en-US" altLang="zh-CN" sz="2665" dirty="0" smtClean="0">
                <a:latin typeface="仿宋" panose="02010609060101010101" charset="-122"/>
                <a:ea typeface="仿宋" panose="02010609060101010101" charset="-122"/>
                <a:cs typeface="仿宋" panose="02010609060101010101" charset="-122"/>
              </a:rPr>
              <a:t>2.</a:t>
            </a:r>
            <a:r>
              <a:rPr lang="zh-CN" altLang="en-US" sz="2665" dirty="0" smtClean="0">
                <a:latin typeface="仿宋" panose="02010609060101010101" charset="-122"/>
                <a:ea typeface="仿宋" panose="02010609060101010101" charset="-122"/>
                <a:cs typeface="仿宋" panose="02010609060101010101" charset="-122"/>
              </a:rPr>
              <a:t>第三人原因造成的工伤，工伤医疗费用由第三人承担，第三人责任比例以外的部分由工伤保险基金承担。</a:t>
            </a:r>
            <a:endParaRPr lang="zh-CN" altLang="en-US" sz="2665" dirty="0" smtClean="0">
              <a:latin typeface="仿宋" panose="02010609060101010101" charset="-122"/>
              <a:ea typeface="仿宋" panose="02010609060101010101" charset="-122"/>
              <a:cs typeface="仿宋" panose="02010609060101010101" charset="-122"/>
            </a:endParaRPr>
          </a:p>
          <a:p>
            <a:pPr marL="0" indent="633095">
              <a:lnSpc>
                <a:spcPct val="120000"/>
              </a:lnSpc>
              <a:spcBef>
                <a:spcPts val="600"/>
              </a:spcBef>
              <a:buClr>
                <a:schemeClr val="accent1"/>
              </a:buClr>
              <a:buSzPct val="76000"/>
              <a:buFont typeface="Wingdings" panose="05000000000000000000" pitchFamily="2" charset="2"/>
              <a:buNone/>
            </a:pPr>
            <a:r>
              <a:rPr lang="en-US" altLang="zh-CN" sz="2665" dirty="0" smtClean="0">
                <a:latin typeface="仿宋" panose="02010609060101010101" charset="-122"/>
                <a:ea typeface="仿宋" panose="02010609060101010101" charset="-122"/>
                <a:cs typeface="仿宋" panose="02010609060101010101" charset="-122"/>
              </a:rPr>
              <a:t>3.</a:t>
            </a:r>
            <a:r>
              <a:rPr lang="zh-CN" altLang="en-US" sz="2665" dirty="0" smtClean="0">
                <a:latin typeface="仿宋" panose="02010609060101010101" charset="-122"/>
                <a:ea typeface="仿宋" panose="02010609060101010101" charset="-122"/>
                <a:cs typeface="仿宋" panose="02010609060101010101" charset="-122"/>
              </a:rPr>
              <a:t>治疗非工伤疾病的费用，按医疗保险规定办理。难点在于判断工伤引发的关联疾病。</a:t>
            </a:r>
            <a:endParaRPr lang="zh-CN" altLang="en-US" sz="2665" dirty="0" smtClean="0">
              <a:latin typeface="仿宋" panose="02010609060101010101" charset="-122"/>
              <a:ea typeface="仿宋" panose="02010609060101010101" charset="-122"/>
              <a:cs typeface="仿宋" panose="02010609060101010101" charset="-122"/>
            </a:endParaRPr>
          </a:p>
          <a:p>
            <a:pPr marL="0" indent="633095">
              <a:lnSpc>
                <a:spcPct val="120000"/>
              </a:lnSpc>
              <a:spcBef>
                <a:spcPts val="600"/>
              </a:spcBef>
              <a:buClr>
                <a:schemeClr val="accent1"/>
              </a:buClr>
              <a:buSzPct val="76000"/>
              <a:buFont typeface="Wingdings" panose="05000000000000000000" pitchFamily="2" charset="2"/>
              <a:buNone/>
            </a:pPr>
            <a:r>
              <a:rPr lang="en-US" altLang="zh-CN" sz="2665" dirty="0" smtClean="0">
                <a:latin typeface="仿宋" panose="02010609060101010101" charset="-122"/>
                <a:ea typeface="仿宋" panose="02010609060101010101" charset="-122"/>
                <a:cs typeface="仿宋" panose="02010609060101010101" charset="-122"/>
              </a:rPr>
              <a:t>4.</a:t>
            </a:r>
            <a:r>
              <a:rPr lang="zh-CN" altLang="en-US" sz="2665" dirty="0" smtClean="0">
                <a:latin typeface="仿宋" panose="02010609060101010101" charset="-122"/>
                <a:ea typeface="仿宋" panose="02010609060101010101" charset="-122"/>
                <a:cs typeface="仿宋" panose="02010609060101010101" charset="-122"/>
              </a:rPr>
              <a:t>材料不齐被退回的问题最常见。</a:t>
            </a:r>
            <a:endParaRPr lang="zh-CN" altLang="en-US" sz="2665" dirty="0" smtClean="0">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4" name="TextBox 3"/>
          <p:cNvSpPr txBox="true"/>
          <p:nvPr/>
        </p:nvSpPr>
        <p:spPr>
          <a:xfrm>
            <a:off x="971992" y="622935"/>
            <a:ext cx="3600400" cy="521970"/>
          </a:xfrm>
          <a:prstGeom prst="rect">
            <a:avLst/>
          </a:prstGeom>
          <a:noFill/>
        </p:spPr>
        <p:txBody>
          <a:bodyPr wrap="square" rtlCol="0">
            <a:spAutoFit/>
          </a:bodyPr>
          <a:lstStyle/>
          <a:p>
            <a:r>
              <a:rPr lang="zh-CN" altLang="en-US" sz="2800" b="1" dirty="0" smtClean="0">
                <a:latin typeface="宋体" pitchFamily="2" charset="-122"/>
              </a:rPr>
              <a:t>工伤保险纠纷处理</a:t>
            </a:r>
            <a:endParaRPr lang="zh-CN" altLang="en-US" sz="2800" b="1" dirty="0">
              <a:latin typeface="宋体" pitchFamily="2" charset="-122"/>
            </a:endParaRPr>
          </a:p>
        </p:txBody>
      </p:sp>
      <p:sp>
        <p:nvSpPr>
          <p:cNvPr id="2" name="内容占位符 2"/>
          <p:cNvSpPr txBox="true"/>
          <p:nvPr/>
        </p:nvSpPr>
        <p:spPr>
          <a:xfrm>
            <a:off x="747395" y="1430655"/>
            <a:ext cx="10218420" cy="4217035"/>
          </a:xfrm>
          <a:prstGeom prst="rect">
            <a:avLst/>
          </a:prstGeom>
        </p:spPr>
        <p:txBody>
          <a:bodyPr/>
          <a:lstStyle/>
          <a:p>
            <a:pPr indent="450850" eaLnBrk="0" hangingPunct="0">
              <a:lnSpc>
                <a:spcPct val="110000"/>
              </a:lnSpc>
              <a:spcBef>
                <a:spcPts val="600"/>
              </a:spcBef>
              <a:buClr>
                <a:schemeClr val="accent1"/>
              </a:buClr>
              <a:buSzPct val="76000"/>
              <a:defRPr/>
            </a:pPr>
            <a:r>
              <a:rPr lang="en-US" altLang="zh-CN" sz="2400" kern="0" dirty="0" smtClean="0">
                <a:latin typeface="+mn-lt"/>
                <a:ea typeface="+mn-ea"/>
              </a:rPr>
              <a:t>1.</a:t>
            </a:r>
            <a:r>
              <a:rPr lang="zh-CN" altLang="en-US" sz="2400" kern="0" dirty="0" smtClean="0">
                <a:latin typeface="+mn-lt"/>
                <a:ea typeface="+mn-ea"/>
              </a:rPr>
              <a:t>伤</a:t>
            </a:r>
            <a:r>
              <a:rPr lang="zh-CN" altLang="en-US" sz="2400" kern="0" dirty="0">
                <a:latin typeface="+mn-lt"/>
                <a:ea typeface="+mn-ea"/>
              </a:rPr>
              <a:t>残职工或死亡职工近亲属就赔偿数额与单位发生争议的，按照劳动争议的有关规定处理</a:t>
            </a:r>
            <a:r>
              <a:rPr lang="zh-CN" altLang="en-US" sz="2400" kern="0" dirty="0" smtClean="0">
                <a:latin typeface="+mn-lt"/>
                <a:ea typeface="+mn-ea"/>
              </a:rPr>
              <a:t>。</a:t>
            </a:r>
            <a:endParaRPr lang="en-US" altLang="zh-CN" sz="2400" kern="0" dirty="0" smtClean="0">
              <a:latin typeface="+mn-lt"/>
              <a:ea typeface="+mn-ea"/>
            </a:endParaRPr>
          </a:p>
          <a:p>
            <a:pPr indent="450850" eaLnBrk="0" hangingPunct="0">
              <a:lnSpc>
                <a:spcPct val="110000"/>
              </a:lnSpc>
              <a:spcBef>
                <a:spcPts val="600"/>
              </a:spcBef>
              <a:buClr>
                <a:schemeClr val="accent1"/>
              </a:buClr>
              <a:buSzPct val="76000"/>
              <a:defRPr/>
            </a:pPr>
            <a:r>
              <a:rPr lang="en-US" altLang="zh-CN" sz="2400" kern="0" dirty="0" smtClean="0"/>
              <a:t>2.</a:t>
            </a:r>
            <a:r>
              <a:rPr lang="zh-CN" altLang="en-US" sz="2400" kern="0" dirty="0" smtClean="0"/>
              <a:t>对行政部门做出的工伤认定结论不服的，可以行政复议或行政诉讼。占工伤保险行政案件的绝大多数。</a:t>
            </a:r>
            <a:endParaRPr lang="zh-CN" altLang="en-US" sz="2400" kern="0" dirty="0" smtClean="0"/>
          </a:p>
          <a:p>
            <a:pPr indent="450850" eaLnBrk="0" hangingPunct="0">
              <a:lnSpc>
                <a:spcPct val="110000"/>
              </a:lnSpc>
              <a:spcBef>
                <a:spcPts val="600"/>
              </a:spcBef>
              <a:buClr>
                <a:schemeClr val="accent1"/>
              </a:buClr>
              <a:buSzPct val="76000"/>
              <a:defRPr/>
            </a:pPr>
            <a:r>
              <a:rPr lang="en-US" altLang="zh-CN" sz="2400" kern="0" dirty="0" smtClean="0"/>
              <a:t>3.</a:t>
            </a:r>
            <a:r>
              <a:rPr lang="zh-CN" altLang="en-US" sz="2400" kern="0" dirty="0" smtClean="0"/>
              <a:t>对劳动能力鉴定委员作出的劳动能力鉴定结论不服的，可以申请再次鉴定。</a:t>
            </a:r>
            <a:endParaRPr lang="en-US" altLang="zh-CN" sz="2400" kern="0" dirty="0" smtClean="0"/>
          </a:p>
          <a:p>
            <a:pPr indent="450850" eaLnBrk="0" hangingPunct="0">
              <a:lnSpc>
                <a:spcPct val="110000"/>
              </a:lnSpc>
              <a:spcBef>
                <a:spcPts val="600"/>
              </a:spcBef>
              <a:buClr>
                <a:schemeClr val="accent1"/>
              </a:buClr>
              <a:buSzPct val="76000"/>
              <a:defRPr/>
            </a:pPr>
            <a:r>
              <a:rPr lang="en-US" altLang="zh-CN" sz="2400" kern="0" smtClean="0">
                <a:latin typeface="+mn-lt"/>
                <a:ea typeface="+mn-ea"/>
              </a:rPr>
              <a:t>4.</a:t>
            </a:r>
            <a:r>
              <a:rPr lang="zh-CN" altLang="en-US" sz="2400" kern="0" dirty="0" smtClean="0">
                <a:latin typeface="+mn-lt"/>
                <a:ea typeface="+mn-ea"/>
              </a:rPr>
              <a:t>对社保部门核发的工伤待遇不服的，可以行政复议或行政诉讼。</a:t>
            </a:r>
            <a:endParaRPr lang="zh-CN" altLang="en-US" sz="2400" kern="0" dirty="0" smtClean="0">
              <a:latin typeface="+mn-lt"/>
              <a:ea typeface="+mn-ea"/>
            </a:endParaRPr>
          </a:p>
          <a:p>
            <a:pPr indent="450850" eaLnBrk="0" hangingPunct="0">
              <a:lnSpc>
                <a:spcPct val="110000"/>
              </a:lnSpc>
              <a:spcBef>
                <a:spcPts val="600"/>
              </a:spcBef>
              <a:buClr>
                <a:schemeClr val="accent1"/>
              </a:buClr>
              <a:buSzPct val="76000"/>
              <a:defRPr/>
            </a:pPr>
            <a:r>
              <a:rPr lang="zh-CN" altLang="en-US" sz="2400" kern="0" dirty="0">
                <a:latin typeface="+mn-lt"/>
                <a:ea typeface="+mn-ea"/>
              </a:rPr>
              <a:t>行政复议的时效：</a:t>
            </a:r>
            <a:r>
              <a:rPr sz="2400" kern="0" dirty="0">
                <a:latin typeface="+mn-lt"/>
                <a:ea typeface="+mn-ea"/>
              </a:rPr>
              <a:t>自知道该具体行政行为之日起60日内提出行政复议申请;</a:t>
            </a:r>
            <a:r>
              <a:rPr lang="zh-CN" sz="2400" kern="0" dirty="0">
                <a:latin typeface="+mn-lt"/>
                <a:ea typeface="+mn-ea"/>
              </a:rPr>
              <a:t>行政诉讼期限：直接的</a:t>
            </a:r>
            <a:r>
              <a:rPr lang="en-US" altLang="zh-CN" sz="2400" kern="0" dirty="0">
                <a:latin typeface="+mn-lt"/>
                <a:ea typeface="+mn-ea"/>
              </a:rPr>
              <a:t>6</a:t>
            </a:r>
            <a:r>
              <a:rPr lang="zh-CN" altLang="en-US" sz="2400" kern="0" dirty="0">
                <a:latin typeface="+mn-lt"/>
                <a:ea typeface="+mn-ea"/>
              </a:rPr>
              <a:t>个月内，复议后的</a:t>
            </a:r>
            <a:r>
              <a:rPr lang="en-US" altLang="zh-CN" sz="2400" kern="0" dirty="0">
                <a:latin typeface="+mn-lt"/>
                <a:ea typeface="+mn-ea"/>
              </a:rPr>
              <a:t>15</a:t>
            </a:r>
            <a:r>
              <a:rPr lang="zh-CN" altLang="en-US" sz="2400" kern="0" dirty="0">
                <a:latin typeface="+mn-lt"/>
                <a:ea typeface="+mn-ea"/>
              </a:rPr>
              <a:t>天。</a:t>
            </a:r>
            <a:endParaRPr lang="zh-CN" altLang="en-US" sz="2400" kern="0" dirty="0">
              <a:latin typeface="+mn-lt"/>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5" descr="246de5d3ff26528e22228fd3489e033c"/>
          <p:cNvPicPr>
            <a:picLocks noChangeAspect="true"/>
          </p:cNvPicPr>
          <p:nvPr/>
        </p:nvPicPr>
        <p:blipFill>
          <a:blip r:embed="rId1"/>
          <a:stretch>
            <a:fillRect/>
          </a:stretch>
        </p:blipFill>
        <p:spPr>
          <a:xfrm>
            <a:off x="-68262" y="5186363"/>
            <a:ext cx="12215812" cy="1674812"/>
          </a:xfrm>
          <a:prstGeom prst="rect">
            <a:avLst/>
          </a:prstGeom>
          <a:noFill/>
          <a:ln w="9525">
            <a:noFill/>
          </a:ln>
        </p:spPr>
      </p:pic>
      <p:sp>
        <p:nvSpPr>
          <p:cNvPr id="15" name="TextBox 14"/>
          <p:cNvSpPr txBox="true"/>
          <p:nvPr/>
        </p:nvSpPr>
        <p:spPr>
          <a:xfrm>
            <a:off x="3112215" y="661617"/>
            <a:ext cx="1415525" cy="830741"/>
          </a:xfrm>
          <a:prstGeom prst="rect">
            <a:avLst/>
          </a:prstGeom>
          <a:noFill/>
        </p:spPr>
        <p:txBody>
          <a:bodyPr wrap="none" lIns="91404" tIns="45701" rIns="91404" bIns="45701">
            <a:spAutoFit/>
          </a:bodyPr>
          <a:lstStyle/>
          <a:p>
            <a:pPr marR="0" algn="ctr" defTabSz="913765" eaLnBrk="1" fontAlgn="auto" hangingPunct="1">
              <a:spcBef>
                <a:spcPts val="0"/>
              </a:spcBef>
              <a:spcAft>
                <a:spcPts val="0"/>
              </a:spcAft>
              <a:buClrTx/>
              <a:buSzTx/>
              <a:buFontTx/>
              <a:defRPr/>
            </a:pPr>
            <a:r>
              <a:rPr kumimoji="0" lang="zh-CN" altLang="en-US" sz="4800" b="1" kern="1200" cap="none" spc="0" normalizeH="0" baseline="0" noProof="0" dirty="0">
                <a:gradFill flip="none" rotWithShape="true">
                  <a:gsLst>
                    <a:gs pos="0">
                      <a:srgbClr val="FFF200"/>
                    </a:gs>
                    <a:gs pos="45000">
                      <a:srgbClr val="FF7A00"/>
                    </a:gs>
                    <a:gs pos="70000">
                      <a:srgbClr val="FF0300"/>
                    </a:gs>
                    <a:gs pos="100000">
                      <a:srgbClr val="4D0808"/>
                    </a:gs>
                  </a:gsLst>
                  <a:path path="circle">
                    <a:fillToRect l="100000" b="100000"/>
                  </a:path>
                  <a:tileRect t="-100000" r="-100000"/>
                </a:gradFill>
                <a:latin typeface="微软雅黑" panose="020B0503020204020204" pitchFamily="34" charset="-122"/>
                <a:ea typeface="微软雅黑" panose="020B0503020204020204" pitchFamily="34" charset="-122"/>
                <a:cs typeface="+mn-cs"/>
              </a:rPr>
              <a:t>目录</a:t>
            </a:r>
            <a:endParaRPr kumimoji="0" lang="zh-CN" altLang="en-US" sz="4800" b="1" kern="1200" cap="none" spc="0" normalizeH="0" baseline="0" noProof="0" dirty="0">
              <a:gradFill flip="none" rotWithShape="true">
                <a:gsLst>
                  <a:gs pos="0">
                    <a:srgbClr val="FFF200"/>
                  </a:gs>
                  <a:gs pos="45000">
                    <a:srgbClr val="FF7A00"/>
                  </a:gs>
                  <a:gs pos="70000">
                    <a:srgbClr val="FF0300"/>
                  </a:gs>
                  <a:gs pos="100000">
                    <a:srgbClr val="4D0808"/>
                  </a:gs>
                </a:gsLst>
                <a:path path="circle">
                  <a:fillToRect l="100000" b="100000"/>
                </a:path>
                <a:tileRect t="-100000" r="-100000"/>
              </a:gradFill>
              <a:latin typeface="微软雅黑" panose="020B0503020204020204" pitchFamily="34" charset="-122"/>
              <a:ea typeface="微软雅黑" panose="020B0503020204020204" pitchFamily="34" charset="-122"/>
              <a:cs typeface="+mn-cs"/>
            </a:endParaRPr>
          </a:p>
        </p:txBody>
      </p:sp>
      <p:sp>
        <p:nvSpPr>
          <p:cNvPr id="16" name="TextBox 15"/>
          <p:cNvSpPr txBox="true"/>
          <p:nvPr/>
        </p:nvSpPr>
        <p:spPr>
          <a:xfrm>
            <a:off x="4562475" y="1077913"/>
            <a:ext cx="1244600" cy="368300"/>
          </a:xfrm>
          <a:prstGeom prst="rect">
            <a:avLst/>
          </a:prstGeom>
          <a:noFill/>
          <a:ln w="9525">
            <a:noFill/>
          </a:ln>
        </p:spPr>
        <p:txBody>
          <a:bodyPr wrap="none" lIns="91404" tIns="45701" rIns="91404" bIns="45701">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ctr" defTabSz="913130">
              <a:lnSpc>
                <a:spcPct val="100000"/>
              </a:lnSpc>
              <a:spcBef>
                <a:spcPct val="0"/>
              </a:spcBef>
              <a:buFontTx/>
              <a:buNone/>
            </a:pPr>
            <a:r>
              <a:rPr lang="en-US" altLang="zh-CN" sz="1800" b="1" dirty="0">
                <a:solidFill>
                  <a:srgbClr val="C00000"/>
                </a:solidFill>
                <a:latin typeface="微软雅黑" panose="020B0503020204020204" pitchFamily="34" charset="-122"/>
                <a:ea typeface="微软雅黑" panose="020B0503020204020204" pitchFamily="34" charset="-122"/>
              </a:rPr>
              <a:t>directory</a:t>
            </a:r>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17" name="TextBox 16"/>
          <p:cNvSpPr txBox="true"/>
          <p:nvPr/>
        </p:nvSpPr>
        <p:spPr>
          <a:xfrm>
            <a:off x="3157855" y="2014855"/>
            <a:ext cx="5521325" cy="3044825"/>
          </a:xfrm>
          <a:prstGeom prst="rect">
            <a:avLst/>
          </a:prstGeom>
          <a:noFill/>
          <a:ln w="9525">
            <a:noFill/>
          </a:ln>
        </p:spPr>
        <p:txBody>
          <a:bodyPr wrap="square" lIns="91404" tIns="45701" rIns="91404" bIns="45701">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lvl="0" defTabSz="913130" eaLnBrk="0" hangingPunct="0">
              <a:lnSpc>
                <a:spcPct val="150000"/>
              </a:lnSpc>
              <a:spcBef>
                <a:spcPct val="0"/>
              </a:spcBef>
              <a:buFont typeface="Wingdings" panose="05000000000000000000" charset="0"/>
              <a:buChar char="l"/>
            </a:pPr>
            <a:r>
              <a:rPr lang="zh-CN" altLang="en-US" sz="3200" b="1" dirty="0" smtClean="0">
                <a:latin typeface="微软雅黑" panose="020B0503020204020204" pitchFamily="34" charset="-122"/>
                <a:ea typeface="微软雅黑" panose="020B0503020204020204" pitchFamily="34" charset="-122"/>
                <a:sym typeface="+mn-ea"/>
              </a:rPr>
              <a:t>工伤保险制度概述</a:t>
            </a:r>
            <a:endParaRPr lang="en-US" altLang="zh-CN" sz="3200" b="1" dirty="0" smtClean="0">
              <a:latin typeface="微软雅黑" panose="020B0503020204020204" pitchFamily="34" charset="-122"/>
              <a:ea typeface="微软雅黑" panose="020B0503020204020204" pitchFamily="34" charset="-122"/>
            </a:endParaRPr>
          </a:p>
          <a:p>
            <a:pPr lvl="0" defTabSz="913130" eaLnBrk="0" hangingPunct="0">
              <a:lnSpc>
                <a:spcPct val="150000"/>
              </a:lnSpc>
              <a:spcBef>
                <a:spcPct val="0"/>
              </a:spcBef>
              <a:buFont typeface="Wingdings" panose="05000000000000000000" charset="0"/>
              <a:buChar char="l"/>
            </a:pPr>
            <a:r>
              <a:rPr lang="zh-CN" altLang="en-US" sz="3200" b="1" dirty="0" smtClean="0">
                <a:latin typeface="微软雅黑" panose="020B0503020204020204" pitchFamily="34" charset="-122"/>
                <a:ea typeface="微软雅黑" panose="020B0503020204020204" pitchFamily="34" charset="-122"/>
                <a:sym typeface="+mn-ea"/>
              </a:rPr>
              <a:t>工伤保险参保缴费政策</a:t>
            </a:r>
            <a:endParaRPr lang="zh-CN" altLang="en-US" sz="3200" b="1" dirty="0" smtClean="0">
              <a:latin typeface="微软雅黑" panose="020B0503020204020204" pitchFamily="34" charset="-122"/>
              <a:ea typeface="微软雅黑" panose="020B0503020204020204" pitchFamily="34" charset="-122"/>
            </a:endParaRPr>
          </a:p>
          <a:p>
            <a:pPr lvl="0" defTabSz="913130" eaLnBrk="0" hangingPunct="0">
              <a:lnSpc>
                <a:spcPct val="150000"/>
              </a:lnSpc>
              <a:spcBef>
                <a:spcPct val="0"/>
              </a:spcBef>
              <a:buFont typeface="Wingdings" panose="05000000000000000000" charset="0"/>
              <a:buChar char="l"/>
            </a:pPr>
            <a:r>
              <a:rPr lang="zh-CN" altLang="en-US" sz="3200" b="1" dirty="0" smtClean="0">
                <a:latin typeface="微软雅黑" panose="020B0503020204020204" pitchFamily="34" charset="-122"/>
                <a:ea typeface="微软雅黑" panose="020B0503020204020204" pitchFamily="34" charset="-122"/>
                <a:sym typeface="+mn-ea"/>
              </a:rPr>
              <a:t>工伤保险待遇政策</a:t>
            </a:r>
            <a:endParaRPr lang="en-US" altLang="zh-CN" sz="3200" b="1" dirty="0" smtClean="0">
              <a:latin typeface="微软雅黑" panose="020B0503020204020204" pitchFamily="34" charset="-122"/>
              <a:ea typeface="微软雅黑" panose="020B0503020204020204" pitchFamily="34" charset="-122"/>
            </a:endParaRPr>
          </a:p>
          <a:p>
            <a:pPr lvl="0" defTabSz="913130" eaLnBrk="0" hangingPunct="0">
              <a:lnSpc>
                <a:spcPct val="150000"/>
              </a:lnSpc>
              <a:spcBef>
                <a:spcPct val="0"/>
              </a:spcBef>
              <a:buFont typeface="Wingdings" panose="05000000000000000000" charset="0"/>
              <a:buChar char="l"/>
            </a:pPr>
            <a:r>
              <a:rPr lang="zh-CN" altLang="en-US" sz="3200" b="1" dirty="0" smtClean="0">
                <a:latin typeface="微软雅黑" panose="020B0503020204020204" pitchFamily="34" charset="-122"/>
                <a:ea typeface="微软雅黑" panose="020B0503020204020204" pitchFamily="34" charset="-122"/>
                <a:sym typeface="+mn-ea"/>
              </a:rPr>
              <a:t>工伤保险纠纷处理</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8" name="Line 65"/>
          <p:cNvSpPr/>
          <p:nvPr/>
        </p:nvSpPr>
        <p:spPr>
          <a:xfrm>
            <a:off x="3238500" y="1644650"/>
            <a:ext cx="5686425" cy="0"/>
          </a:xfrm>
          <a:prstGeom prst="line">
            <a:avLst/>
          </a:prstGeom>
          <a:ln w="12700" cap="flat" cmpd="sng">
            <a:solidFill>
              <a:srgbClr val="CC0000"/>
            </a:solidFill>
            <a:prstDash val="solid"/>
            <a:headEnd type="oval" w="med" len="med"/>
            <a:tailEnd type="none" w="med" len="med"/>
          </a:ln>
        </p:spPr>
      </p:sp>
      <p:pic>
        <p:nvPicPr>
          <p:cNvPr id="3079" name="图片 1" descr="225da004e33bc420a6143430761b0716"/>
          <p:cNvPicPr>
            <a:picLocks noChangeAspect="true"/>
          </p:cNvPicPr>
          <p:nvPr/>
        </p:nvPicPr>
        <p:blipFill>
          <a:blip r:embed="rId2"/>
          <a:stretch>
            <a:fillRect/>
          </a:stretch>
        </p:blipFill>
        <p:spPr>
          <a:xfrm>
            <a:off x="9380538" y="150813"/>
            <a:ext cx="2627312" cy="26860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iterate type="lt">
                                    <p:tmPct val="0"/>
                                  </p:iterate>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250"/>
                                        <p:tgtEl>
                                          <p:spTgt spid="15"/>
                                        </p:tgtEl>
                                      </p:cBhvr>
                                    </p:animEffect>
                                  </p:childTnLst>
                                </p:cTn>
                              </p:par>
                            </p:childTnLst>
                          </p:cTn>
                        </p:par>
                        <p:par>
                          <p:cTn id="8" fill="hold">
                            <p:stCondLst>
                              <p:cond delay="250"/>
                            </p:stCondLst>
                            <p:childTnLst>
                              <p:par>
                                <p:cTn id="9" presetID="26" presetClass="emph" presetSubtype="0" fill="hold" nodeType="afterEffect">
                                  <p:stCondLst>
                                    <p:cond delay="0"/>
                                  </p:stCondLst>
                                  <p:iterate type="lt">
                                    <p:tmPct val="0"/>
                                  </p:iterate>
                                  <p:childTnLst>
                                    <p:animEffect transition="out" filter="fade">
                                      <p:cBhvr>
                                        <p:cTn id="10" dur="250" tmFilter="0, 0; .2, .5; .8, .5; 1, 0"/>
                                        <p:tgtEl>
                                          <p:spTgt spid="15"/>
                                        </p:tgtEl>
                                      </p:cBhvr>
                                    </p:animEffect>
                                    <p:animScale>
                                      <p:cBhvr>
                                        <p:cTn id="11" dur="125" autoRev="1" fill="hold"/>
                                        <p:tgtEl>
                                          <p:spTgt spid="15"/>
                                        </p:tgtEl>
                                      </p:cBhvr>
                                      <p:by x="105000" y="105000"/>
                                    </p:animScale>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1000"/>
                            </p:stCondLst>
                            <p:childTnLst>
                              <p:par>
                                <p:cTn id="17" presetID="16" presetClass="entr" presetSubtype="37" fill="hold" grpId="0" nodeType="afterEffect">
                                  <p:stCondLst>
                                    <p:cond delay="0"/>
                                  </p:stCondLst>
                                  <p:iterate type="lt">
                                    <p:tmPct val="0"/>
                                  </p:iterate>
                                  <p:childTnLst>
                                    <p:set>
                                      <p:cBhvr>
                                        <p:cTn id="18" dur="1" fill="hold">
                                          <p:stCondLst>
                                            <p:cond delay="0"/>
                                          </p:stCondLst>
                                        </p:cTn>
                                        <p:tgtEl>
                                          <p:spTgt spid="16"/>
                                        </p:tgtEl>
                                        <p:attrNameLst>
                                          <p:attrName>style.visibility</p:attrName>
                                        </p:attrNameLst>
                                      </p:cBhvr>
                                      <p:to>
                                        <p:strVal val="visible"/>
                                      </p:to>
                                    </p:set>
                                    <p:animEffect transition="in" filter="barn(outVertical)">
                                      <p:cBhvr>
                                        <p:cTn id="19" dur="250"/>
                                        <p:tgtEl>
                                          <p:spTgt spid="16"/>
                                        </p:tgtEl>
                                      </p:cBhvr>
                                    </p:animEffect>
                                  </p:childTnLst>
                                </p:cTn>
                              </p:par>
                            </p:childTnLst>
                          </p:cTn>
                        </p:par>
                        <p:par>
                          <p:cTn id="20" fill="hold">
                            <p:stCondLst>
                              <p:cond delay="125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61442" name="Rectangle 3"/>
          <p:cNvSpPr>
            <a:spLocks noGrp="true" noChangeArrowheads="true"/>
          </p:cNvSpPr>
          <p:nvPr/>
        </p:nvSpPr>
        <p:spPr>
          <a:xfrm>
            <a:off x="928370" y="1125855"/>
            <a:ext cx="9697085" cy="468820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633095">
              <a:lnSpc>
                <a:spcPct val="120000"/>
              </a:lnSpc>
              <a:spcBef>
                <a:spcPts val="600"/>
              </a:spcBef>
              <a:buClr>
                <a:schemeClr val="accent1"/>
              </a:buClr>
              <a:buSzPct val="76000"/>
              <a:buFont typeface="Wingdings" panose="05000000000000000000" pitchFamily="2" charset="2"/>
              <a:buNone/>
            </a:pPr>
            <a:r>
              <a:rPr lang="zh-CN" altLang="en-US" dirty="0" smtClean="0">
                <a:latin typeface="+mj-ea"/>
                <a:ea typeface="+mj-ea"/>
                <a:cs typeface="仿宋" panose="02010609060101010101" charset="-122"/>
                <a:sym typeface="+mn-ea"/>
              </a:rPr>
              <a:t>随着社会和科学技术发展，生产技术不断改进，</a:t>
            </a:r>
            <a:r>
              <a:rPr lang="zh-CN" altLang="en-US" dirty="0" smtClean="0">
                <a:latin typeface="+mj-ea"/>
                <a:ea typeface="+mj-ea"/>
                <a:cs typeface="仿宋" panose="02010609060101010101" charset="-122"/>
              </a:rPr>
              <a:t>企业安全防护措施不断完善，传统常见的机械伤害工伤事故较以前有减少，但通过学习工伤条款，我们可以认识到，引发诱发工伤事故的原因非常多，目前</a:t>
            </a:r>
            <a:r>
              <a:rPr lang="zh-CN" altLang="en-US" dirty="0" smtClean="0">
                <a:latin typeface="+mj-ea"/>
                <a:ea typeface="+mj-ea"/>
                <a:cs typeface="仿宋" panose="02010609060101010101" charset="-122"/>
                <a:sym typeface="+mn-ea"/>
              </a:rPr>
              <a:t>仍无法完全避免</a:t>
            </a:r>
            <a:r>
              <a:rPr lang="zh-CN" altLang="en-US" dirty="0" smtClean="0">
                <a:latin typeface="+mj-ea"/>
                <a:ea typeface="+mj-ea"/>
                <a:cs typeface="仿宋" panose="02010609060101010101" charset="-122"/>
              </a:rPr>
              <a:t>突发性工伤事故。根据事故发生规律研究，多数安全生产（工伤事故）是可防可控，因此，</a:t>
            </a:r>
            <a:r>
              <a:rPr lang="zh-CN" altLang="en-US" dirty="0" smtClean="0">
                <a:latin typeface="+mj-ea"/>
                <a:ea typeface="+mj-ea"/>
                <a:cs typeface="仿宋" panose="02010609060101010101" charset="-122"/>
                <a:sym typeface="+mn-ea"/>
              </a:rPr>
              <a:t>一直以来，国家对安全生产工作非常重视。单位依法参加工伤保险做好工伤预防可以有效维护职工合法权益、降低单位用工风险和减轻单位处理纠纷的事务性工作，因而工伤保险在维护社会和谐稳定中发挥了重要作用。</a:t>
            </a:r>
            <a:endParaRPr lang="zh-CN" altLang="en-US" dirty="0" smtClean="0">
              <a:latin typeface="+mj-ea"/>
              <a:ea typeface="+mj-ea"/>
              <a:cs typeface="仿宋" panose="02010609060101010101" charset="-122"/>
              <a:sym typeface="+mn-ea"/>
            </a:endParaRPr>
          </a:p>
          <a:p>
            <a:pPr marL="0" indent="633095">
              <a:lnSpc>
                <a:spcPct val="120000"/>
              </a:lnSpc>
              <a:spcBef>
                <a:spcPts val="600"/>
              </a:spcBef>
              <a:buClr>
                <a:schemeClr val="accent1"/>
              </a:buClr>
              <a:buSzPct val="76000"/>
              <a:buFont typeface="Wingdings" panose="05000000000000000000" pitchFamily="2" charset="2"/>
              <a:buNone/>
            </a:pPr>
            <a:r>
              <a:rPr lang="zh-CN" altLang="en-US" dirty="0" smtClean="0">
                <a:latin typeface="+mj-ea"/>
                <a:ea typeface="+mj-ea"/>
                <a:cs typeface="仿宋" panose="02010609060101010101" charset="-122"/>
                <a:sym typeface="+mn-ea"/>
              </a:rPr>
              <a:t>工伤事故无情，工伤保险有情。</a:t>
            </a:r>
            <a:endParaRPr lang="zh-CN" altLang="en-US" dirty="0" smtClean="0">
              <a:latin typeface="+mj-ea"/>
              <a:ea typeface="+mj-ea"/>
              <a:cs typeface="仿宋" panose="02010609060101010101" charset="-122"/>
              <a:sym typeface="+mn-ea"/>
            </a:endParaRPr>
          </a:p>
          <a:p>
            <a:pPr marL="0" indent="633095">
              <a:lnSpc>
                <a:spcPct val="120000"/>
              </a:lnSpc>
              <a:spcBef>
                <a:spcPts val="600"/>
              </a:spcBef>
              <a:buClr>
                <a:schemeClr val="accent1"/>
              </a:buClr>
              <a:buSzPct val="76000"/>
              <a:buFont typeface="Wingdings" panose="05000000000000000000" pitchFamily="2" charset="2"/>
              <a:buNone/>
            </a:pPr>
            <a:r>
              <a:rPr lang="zh-CN" altLang="en-US" dirty="0" smtClean="0">
                <a:latin typeface="+mj-ea"/>
                <a:ea typeface="+mj-ea"/>
                <a:cs typeface="仿宋" panose="02010609060101010101" charset="-122"/>
                <a:sym typeface="+mn-ea"/>
              </a:rPr>
              <a:t>工伤保险是劳动者的保护网。</a:t>
            </a:r>
            <a:endParaRPr lang="zh-CN" altLang="en-US" dirty="0" smtClean="0">
              <a:latin typeface="+mj-ea"/>
              <a:ea typeface="+mj-ea"/>
              <a:cs typeface="仿宋" panose="02010609060101010101"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endParaRPr lang="zh-CN" altLang="en-US"/>
          </a:p>
        </p:txBody>
      </p:sp>
      <p:sp>
        <p:nvSpPr>
          <p:cNvPr id="3" name="内容占位符 2"/>
          <p:cNvSpPr>
            <a:spLocks noGrp="true"/>
          </p:cNvSpPr>
          <p:nvPr>
            <p:ph idx="1"/>
          </p:nvPr>
        </p:nvSpPr>
        <p:spPr>
          <a:xfrm>
            <a:off x="983615" y="1253490"/>
            <a:ext cx="10515600" cy="4351338"/>
          </a:xfrm>
        </p:spPr>
        <p:txBody>
          <a:bodyPr/>
          <a:p>
            <a:r>
              <a:rPr lang="zh-CN" altLang="en-US" b="1">
                <a:solidFill>
                  <a:srgbClr val="FF0000"/>
                </a:solidFill>
              </a:rPr>
              <a:t>互动问答：</a:t>
            </a:r>
            <a:endParaRPr lang="zh-CN" altLang="en-US"/>
          </a:p>
          <a:p>
            <a:r>
              <a:rPr lang="zh-CN" altLang="en-US"/>
              <a:t>1、职工发生工伤后，单位要在多少天内向劳动行政部门提出工伤认定申请？</a:t>
            </a:r>
            <a:endParaRPr lang="zh-CN" altLang="en-US"/>
          </a:p>
          <a:p>
            <a:r>
              <a:rPr lang="zh-CN" altLang="en-US"/>
              <a:t>2、伤残等级鉴定有多少个等级？</a:t>
            </a:r>
            <a:endParaRPr lang="zh-CN" altLang="en-US"/>
          </a:p>
          <a:p>
            <a:r>
              <a:rPr lang="zh-CN" altLang="en-US"/>
              <a:t>3、一次性伤残就业补助金由谁负责发放？</a:t>
            </a:r>
            <a:endParaRPr lang="zh-CN" altLang="en-US"/>
          </a:p>
          <a:p>
            <a:r>
              <a:rPr lang="zh-CN" altLang="en-US"/>
              <a:t>4、用人单位能提出解除或终止五到六级伤残职工的劳动合同吗？</a:t>
            </a:r>
            <a:endParaRPr lang="zh-CN" altLang="en-US"/>
          </a:p>
          <a:p>
            <a:r>
              <a:rPr lang="zh-CN" altLang="en-US"/>
              <a:t>5、用人单位没有依法为职工缴纳工伤保险费，职工发生工伤后的工伤待遇由谁承担？</a:t>
            </a:r>
            <a:endParaRPr lang="zh-CN" altLang="en-US"/>
          </a:p>
          <a:p>
            <a:r>
              <a:rPr lang="en-US" altLang="zh-CN"/>
              <a:t>6</a:t>
            </a:r>
            <a:r>
              <a:rPr lang="zh-CN" altLang="en-US"/>
              <a:t>、职工骑共享单车一班途中，自己不慎摔伤，能不能申请工伤认定？</a:t>
            </a:r>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矩形 28"/>
          <p:cNvSpPr>
            <a:spLocks noChangeArrowheads="true"/>
          </p:cNvSpPr>
          <p:nvPr/>
        </p:nvSpPr>
        <p:spPr bwMode="auto">
          <a:xfrm>
            <a:off x="1638300" y="3343276"/>
            <a:ext cx="10197466" cy="1568450"/>
          </a:xfrm>
          <a:prstGeom prst="rect">
            <a:avLst/>
          </a:prstGeom>
          <a:noFill/>
          <a:ln>
            <a:noFill/>
          </a:ln>
        </p:spPr>
        <p:txBody>
          <a:bodyPr>
            <a:spAutoFit/>
          </a:bodyPr>
          <a:lstStyle>
            <a:lvl1pPr algn="l" eaLnBrk="0" hangingPunct="0">
              <a:defRPr>
                <a:solidFill>
                  <a:schemeClr val="tx1"/>
                </a:solidFill>
                <a:latin typeface="Arial" panose="02080604020202020204" pitchFamily="34" charset="0"/>
                <a:ea typeface="宋体" pitchFamily="2" charset="-122"/>
              </a:defRPr>
            </a:lvl1pPr>
            <a:lvl2pPr marL="742950" indent="-285750" algn="l" eaLnBrk="0" hangingPunct="0">
              <a:defRPr>
                <a:solidFill>
                  <a:schemeClr val="tx1"/>
                </a:solidFill>
                <a:latin typeface="Arial" panose="02080604020202020204" pitchFamily="34" charset="0"/>
                <a:ea typeface="宋体" pitchFamily="2" charset="-122"/>
              </a:defRPr>
            </a:lvl2pPr>
            <a:lvl3pPr marL="1143000" indent="-228600" algn="l" eaLnBrk="0" hangingPunct="0">
              <a:defRPr>
                <a:solidFill>
                  <a:schemeClr val="tx1"/>
                </a:solidFill>
                <a:latin typeface="Arial" panose="02080604020202020204" pitchFamily="34" charset="0"/>
                <a:ea typeface="宋体" pitchFamily="2" charset="-122"/>
              </a:defRPr>
            </a:lvl3pPr>
            <a:lvl4pPr marL="1600200" indent="-228600" algn="l" eaLnBrk="0" hangingPunct="0">
              <a:defRPr>
                <a:solidFill>
                  <a:schemeClr val="tx1"/>
                </a:solidFill>
                <a:latin typeface="Arial" panose="02080604020202020204" pitchFamily="34" charset="0"/>
                <a:ea typeface="宋体" pitchFamily="2" charset="-122"/>
              </a:defRPr>
            </a:lvl4pPr>
            <a:lvl5pPr marL="2057400" indent="-228600" algn="l"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itchFamily="2" charset="-122"/>
              </a:defRPr>
            </a:lvl9pPr>
          </a:lstStyle>
          <a:p>
            <a:pPr marL="0" marR="0" lvl="0" indent="0" algn="l" defTabSz="914400" rtl="0" eaLnBrk="1" fontAlgn="base" latinLnBrk="0" hangingPunct="1">
              <a:lnSpc>
                <a:spcPct val="125000"/>
              </a:lnSpc>
              <a:spcBef>
                <a:spcPct val="0"/>
              </a:spcBef>
              <a:spcAft>
                <a:spcPct val="0"/>
              </a:spcAft>
              <a:buClrTx/>
              <a:buSzTx/>
              <a:buFont typeface="Arial" panose="02080604020202020204" pitchFamily="34" charset="0"/>
              <a:buNone/>
              <a:defRPr/>
            </a:pPr>
            <a:r>
              <a:rPr kumimoji="0" lang="zh-CN" altLang="en-US" sz="336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    </a:t>
            </a:r>
            <a:endParaRPr kumimoji="0" lang="zh-CN" altLang="en-US" sz="2160" b="1" i="0" u="none" strike="noStrike" kern="1200" cap="none" spc="0" normalizeH="0" baseline="0" noProof="0">
              <a:ln>
                <a:noFill/>
              </a:ln>
              <a:solidFill>
                <a:schemeClr val="hlink"/>
              </a:solidFill>
              <a:effectLst>
                <a:outerShdw blurRad="38100" dist="38100" dir="2700000" algn="tl">
                  <a:srgbClr val="C0C0C0"/>
                </a:outerShdw>
              </a:effectLst>
              <a:uLnTx/>
              <a:uFillTx/>
              <a:latin typeface="Arial" panose="02080604020202020204" pitchFamily="34" charset="0"/>
              <a:ea typeface="宋体" pitchFamily="2" charset="-122"/>
              <a:cs typeface="+mn-cs"/>
            </a:endParaRPr>
          </a:p>
          <a:p>
            <a:pPr marL="0" marR="0" lvl="0" indent="0" algn="l" defTabSz="914400" rtl="0" eaLnBrk="1" fontAlgn="base" latinLnBrk="0" hangingPunct="1">
              <a:lnSpc>
                <a:spcPct val="125000"/>
              </a:lnSpc>
              <a:spcBef>
                <a:spcPct val="0"/>
              </a:spcBef>
              <a:spcAft>
                <a:spcPct val="0"/>
              </a:spcAft>
              <a:buClrTx/>
              <a:buSzTx/>
              <a:buFont typeface="Arial" panose="02080604020202020204" pitchFamily="34" charset="0"/>
              <a:buNone/>
              <a:defRPr/>
            </a:pPr>
            <a:endParaRPr kumimoji="0" lang="zh-CN" altLang="en-US" sz="2160" b="1" i="0" u="none" strike="noStrike" kern="1200" cap="none" spc="0" normalizeH="0" baseline="0" noProof="0">
              <a:ln>
                <a:noFill/>
              </a:ln>
              <a:solidFill>
                <a:schemeClr val="hlink"/>
              </a:solidFill>
              <a:effectLst>
                <a:outerShdw blurRad="38100" dist="38100" dir="2700000" algn="tl">
                  <a:srgbClr val="C0C0C0"/>
                </a:outerShdw>
              </a:effectLst>
              <a:uLnTx/>
              <a:uFillTx/>
              <a:latin typeface="Arial" panose="02080604020202020204" pitchFamily="34" charset="0"/>
              <a:ea typeface="宋体" pitchFamily="2" charset="-122"/>
              <a:cs typeface="+mn-cs"/>
            </a:endParaRPr>
          </a:p>
          <a:p>
            <a:pPr marL="0" marR="0" lvl="0" indent="0" algn="l" defTabSz="914400" rtl="0" eaLnBrk="1" fontAlgn="base" latinLnBrk="0" hangingPunct="1">
              <a:lnSpc>
                <a:spcPct val="125000"/>
              </a:lnSpc>
              <a:spcBef>
                <a:spcPct val="0"/>
              </a:spcBef>
              <a:spcAft>
                <a:spcPct val="0"/>
              </a:spcAft>
              <a:buClrTx/>
              <a:buSzTx/>
              <a:buFont typeface="Arial" panose="02080604020202020204" pitchFamily="34" charset="0"/>
              <a:buNone/>
              <a:defRPr/>
            </a:pPr>
            <a:endParaRPr kumimoji="0" lang="zh-CN" altLang="en-US" sz="2160" b="1" i="0" u="none" strike="noStrike" kern="1200" cap="none" spc="0" normalizeH="0" baseline="0" noProof="0">
              <a:ln>
                <a:noFill/>
              </a:ln>
              <a:solidFill>
                <a:schemeClr val="hlink"/>
              </a:solidFill>
              <a:effectLst>
                <a:outerShdw blurRad="38100" dist="38100" dir="2700000" algn="tl">
                  <a:srgbClr val="C0C0C0"/>
                </a:outerShdw>
              </a:effectLst>
              <a:uLnTx/>
              <a:uFillTx/>
              <a:latin typeface="Arial" panose="02080604020202020204" pitchFamily="34" charset="0"/>
              <a:ea typeface="宋体" pitchFamily="2" charset="-122"/>
              <a:cs typeface="+mn-cs"/>
            </a:endParaRPr>
          </a:p>
        </p:txBody>
      </p:sp>
      <p:sp>
        <p:nvSpPr>
          <p:cNvPr id="5" name="文本框 4"/>
          <p:cNvSpPr txBox="true"/>
          <p:nvPr/>
        </p:nvSpPr>
        <p:spPr>
          <a:xfrm>
            <a:off x="1798320" y="2407920"/>
            <a:ext cx="8595360" cy="1198880"/>
          </a:xfrm>
          <a:prstGeom prst="rect">
            <a:avLst/>
          </a:prstGeom>
          <a:noFill/>
        </p:spPr>
        <p:txBody>
          <a:bodyPr wrap="square" rtlCol="0" anchor="t">
            <a:spAutoFit/>
          </a:bodyPr>
          <a:lstStyle/>
          <a:p>
            <a:pPr marR="0" algn="ctr" defTabSz="914400" eaLnBrk="1" fontAlgn="auto" hangingPunct="1">
              <a:spcBef>
                <a:spcPts val="0"/>
              </a:spcBef>
              <a:spcAft>
                <a:spcPts val="0"/>
              </a:spcAft>
              <a:buClrTx/>
              <a:buSzTx/>
              <a:buFontTx/>
              <a:defRPr/>
            </a:pPr>
            <a:r>
              <a:rPr lang="zh-CN" altLang="en-US" sz="7200" b="1" noProof="0" dirty="0">
                <a:ln w="19050" cap="rnd">
                  <a:solidFill>
                    <a:schemeClr val="bg1"/>
                  </a:solidFill>
                </a:ln>
                <a:solidFill>
                  <a:srgbClr val="C00000"/>
                </a:solidFill>
                <a:effectLst>
                  <a:outerShdw blurRad="50800" dist="38100" dir="5400000" algn="t" rotWithShape="0">
                    <a:prstClr val="black">
                      <a:alpha val="40000"/>
                    </a:prstClr>
                  </a:outerShdw>
                </a:effectLst>
                <a:latin typeface="黑体" panose="02010609060101010101" charset="-122"/>
                <a:ea typeface="黑体" panose="02010609060101010101" charset="-122"/>
                <a:sym typeface="+mn-ea"/>
              </a:rPr>
              <a:t>健康工作 快乐工作</a:t>
            </a:r>
            <a:endParaRPr lang="zh-CN" altLang="en-US" sz="7200" b="1" noProof="0" dirty="0">
              <a:ln w="19050" cap="rnd">
                <a:solidFill>
                  <a:schemeClr val="bg1"/>
                </a:solidFill>
              </a:ln>
              <a:solidFill>
                <a:srgbClr val="C00000"/>
              </a:solidFill>
              <a:effectLst>
                <a:outerShdw blurRad="50800" dist="38100" dir="5400000" algn="t" rotWithShape="0">
                  <a:prstClr val="black">
                    <a:alpha val="40000"/>
                  </a:prstClr>
                </a:outerShdw>
              </a:effectLst>
              <a:latin typeface="黑体" panose="02010609060101010101" charset="-122"/>
              <a:ea typeface="黑体" panose="02010609060101010101" charset="-122"/>
              <a:sym typeface="+mn-ea"/>
            </a:endParaRPr>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5" name="矩形 46"/>
          <p:cNvSpPr/>
          <p:nvPr/>
        </p:nvSpPr>
        <p:spPr>
          <a:xfrm>
            <a:off x="544195" y="688975"/>
            <a:ext cx="4183380" cy="551180"/>
          </a:xfrm>
          <a:prstGeom prst="rect">
            <a:avLst/>
          </a:prstGeom>
          <a:noFill/>
          <a:ln w="9525">
            <a:noFill/>
          </a:ln>
        </p:spPr>
        <p:txBody>
          <a:bodyPr wrap="square" lIns="121917" tIns="60958" rIns="121917" bIns="60958">
            <a:spAutoFit/>
          </a:bodyPr>
          <a:lst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20000"/>
              </a:spcBef>
              <a:buNone/>
            </a:pPr>
            <a:r>
              <a:rPr lang="zh-CN" altLang="en-US" b="1" dirty="0" smtClean="0">
                <a:latin typeface="微软雅黑" panose="020B0503020204020204" pitchFamily="34" charset="-122"/>
                <a:ea typeface="微软雅黑" panose="020B0503020204020204" pitchFamily="34" charset="-122"/>
                <a:sym typeface="+mn-ea"/>
              </a:rPr>
              <a:t>一、工伤保险制度概述</a:t>
            </a:r>
            <a:endParaRPr lang="zh-CN" altLang="en-US" b="1" dirty="0" smtClean="0">
              <a:solidFill>
                <a:srgbClr val="C00000"/>
              </a:solidFill>
              <a:latin typeface="微软雅黑" panose="020B0503020204020204" pitchFamily="34" charset="-122"/>
              <a:ea typeface="微软雅黑" panose="020B0503020204020204" pitchFamily="34" charset="-122"/>
              <a:sym typeface="+mn-ea"/>
            </a:endParaRPr>
          </a:p>
        </p:txBody>
      </p:sp>
      <p:sp>
        <p:nvSpPr>
          <p:cNvPr id="12" name="矩形 11"/>
          <p:cNvSpPr/>
          <p:nvPr/>
        </p:nvSpPr>
        <p:spPr>
          <a:xfrm>
            <a:off x="988060" y="1999615"/>
            <a:ext cx="10406380" cy="4167505"/>
          </a:xfrm>
          <a:prstGeom prst="rect">
            <a:avLst/>
          </a:prstGeom>
          <a:noFill/>
          <a:ln w="9525">
            <a:noFill/>
          </a:ln>
        </p:spPr>
        <p:txBody>
          <a:bodyPr wrap="square">
            <a:spAutoFit/>
          </a:bodyPr>
          <a:lstStyle/>
          <a:p>
            <a:pPr marL="0" indent="0">
              <a:lnSpc>
                <a:spcPct val="110000"/>
              </a:lnSpc>
              <a:buNone/>
            </a:pPr>
            <a:r>
              <a:rPr lang="zh-CN" altLang="en-US" sz="2200" dirty="0">
                <a:latin typeface="微软雅黑" panose="020B0503020204020204" pitchFamily="34" charset="-122"/>
                <a:ea typeface="微软雅黑" panose="020B0503020204020204" pitchFamily="34" charset="-122"/>
              </a:rPr>
              <a:t> </a:t>
            </a:r>
            <a:r>
              <a:rPr lang="zh-CN" altLang="en-US" sz="2400" dirty="0" smtClean="0">
                <a:sym typeface="+mn-ea"/>
              </a:rPr>
              <a:t>工伤保险：又称职业伤害保险，是指劳动者在从事生产劳动的过程中或者与工作密切相关的经济活动中遭受事故伤害、患职业病以及在从事劳动过程中发生死亡时，劳动者或其遗属能够从国家和社会得到经济补偿和医疗救治的社会保险制度。我国现行的工伤保险制度设计的对象主体是企业职工。</a:t>
            </a:r>
            <a:endParaRPr lang="en-US" altLang="zh-CN" sz="2400" dirty="0" smtClean="0">
              <a:ea typeface="宋体" pitchFamily="2" charset="-122"/>
            </a:endParaRPr>
          </a:p>
          <a:p>
            <a:pPr marL="0" indent="0">
              <a:lnSpc>
                <a:spcPct val="110000"/>
              </a:lnSpc>
              <a:buNone/>
            </a:pPr>
            <a:r>
              <a:rPr lang="en-US" altLang="zh-CN" sz="2400" dirty="0" smtClean="0">
                <a:sym typeface="+mn-ea"/>
              </a:rPr>
              <a:t>       </a:t>
            </a:r>
            <a:r>
              <a:rPr lang="zh-CN" altLang="en-US" sz="2400" dirty="0" smtClean="0">
                <a:sym typeface="+mn-ea"/>
              </a:rPr>
              <a:t>制度基本原则：</a:t>
            </a:r>
            <a:endParaRPr lang="en-US" altLang="zh-CN" sz="2400" dirty="0" smtClean="0">
              <a:ea typeface="宋体" pitchFamily="2" charset="-122"/>
            </a:endParaRPr>
          </a:p>
          <a:p>
            <a:pPr marL="0" indent="0">
              <a:lnSpc>
                <a:spcPct val="110000"/>
              </a:lnSpc>
              <a:buNone/>
            </a:pPr>
            <a:r>
              <a:rPr lang="en-US" altLang="zh-CN" sz="2400" b="1" dirty="0" smtClean="0">
                <a:sym typeface="+mn-ea"/>
              </a:rPr>
              <a:t>1.</a:t>
            </a:r>
            <a:r>
              <a:rPr lang="zh-CN" altLang="en-US" sz="2400" b="1" dirty="0" smtClean="0">
                <a:sym typeface="+mn-ea"/>
              </a:rPr>
              <a:t>强制实施原则。</a:t>
            </a:r>
            <a:endParaRPr lang="en-US" altLang="zh-CN" sz="2400" b="1" dirty="0" smtClean="0"/>
          </a:p>
          <a:p>
            <a:pPr marL="0" indent="0">
              <a:lnSpc>
                <a:spcPct val="110000"/>
              </a:lnSpc>
              <a:buNone/>
            </a:pPr>
            <a:r>
              <a:rPr lang="en-US" altLang="zh-CN" sz="2400" b="1" dirty="0" smtClean="0">
                <a:sym typeface="+mn-ea"/>
              </a:rPr>
              <a:t>2.</a:t>
            </a:r>
            <a:r>
              <a:rPr lang="zh-CN" altLang="en-US" sz="2400" b="1" dirty="0" smtClean="0">
                <a:sym typeface="+mn-ea"/>
              </a:rPr>
              <a:t>无责任赔偿原则。</a:t>
            </a:r>
            <a:endParaRPr lang="en-US" altLang="zh-CN" sz="2400" b="1" dirty="0" smtClean="0">
              <a:ea typeface="宋体" pitchFamily="2" charset="-122"/>
            </a:endParaRPr>
          </a:p>
          <a:p>
            <a:pPr marL="0" indent="0">
              <a:lnSpc>
                <a:spcPct val="110000"/>
              </a:lnSpc>
              <a:buNone/>
            </a:pPr>
            <a:r>
              <a:rPr lang="en-US" altLang="zh-CN" sz="2400" b="1" dirty="0" smtClean="0">
                <a:sym typeface="+mn-ea"/>
              </a:rPr>
              <a:t>3.</a:t>
            </a:r>
            <a:r>
              <a:rPr lang="zh-CN" altLang="en-US" sz="2400" b="1" dirty="0" smtClean="0">
                <a:sym typeface="+mn-ea"/>
              </a:rPr>
              <a:t>个人不缴费原则。 </a:t>
            </a:r>
            <a:endParaRPr lang="en-US" altLang="zh-CN" sz="2400" b="1" dirty="0" smtClean="0"/>
          </a:p>
          <a:p>
            <a:pPr marL="0" indent="0">
              <a:lnSpc>
                <a:spcPct val="110000"/>
              </a:lnSpc>
              <a:buNone/>
            </a:pPr>
            <a:r>
              <a:rPr lang="en-US" altLang="zh-CN" sz="2400" b="1" dirty="0" smtClean="0">
                <a:sym typeface="+mn-ea"/>
              </a:rPr>
              <a:t>4.</a:t>
            </a:r>
            <a:r>
              <a:rPr lang="zh-CN" altLang="en-US" sz="2400" b="1" dirty="0" smtClean="0">
                <a:sym typeface="+mn-ea"/>
              </a:rPr>
              <a:t>补偿与预防、康复相结合的原则。</a:t>
            </a:r>
            <a:endParaRPr lang="en-US" altLang="zh-CN" sz="2200" b="1" dirty="0" smtClean="0">
              <a:ea typeface="宋体" pitchFamily="2" charset="-122"/>
            </a:endParaRPr>
          </a:p>
          <a:p>
            <a:pPr>
              <a:lnSpc>
                <a:spcPct val="125000"/>
              </a:lnSpc>
              <a:spcAft>
                <a:spcPts val="600"/>
              </a:spcAft>
              <a:buFont typeface="Wingdings" panose="05000000000000000000" charset="0"/>
              <a:buChar char="Ø"/>
            </a:pPr>
            <a:endParaRPr lang="zh-CN" altLang="en-US" sz="2200" dirty="0">
              <a:latin typeface="微软雅黑" panose="020B0503020204020204" pitchFamily="34" charset="-122"/>
              <a:ea typeface="微软雅黑" panose="020B0503020204020204" pitchFamily="34" charset="-122"/>
            </a:endParaRPr>
          </a:p>
        </p:txBody>
      </p:sp>
      <p:sp>
        <p:nvSpPr>
          <p:cNvPr id="2" name="文本框 1"/>
          <p:cNvSpPr txBox="true"/>
          <p:nvPr/>
        </p:nvSpPr>
        <p:spPr>
          <a:xfrm>
            <a:off x="1335405" y="1346835"/>
            <a:ext cx="3230880" cy="460375"/>
          </a:xfrm>
          <a:prstGeom prst="rect">
            <a:avLst/>
          </a:prstGeom>
          <a:noFill/>
        </p:spPr>
        <p:txBody>
          <a:bodyPr wrap="none" rtlCol="0" anchor="t">
            <a:spAutoFit/>
          </a:bodyPr>
          <a:lstStyle/>
          <a:p>
            <a:pPr algn="r"/>
            <a:r>
              <a:rPr lang="zh-CN" altLang="en-US" sz="2400" b="1" dirty="0" smtClean="0">
                <a:latin typeface="微软雅黑" panose="020B0503020204020204" pitchFamily="34" charset="-122"/>
                <a:ea typeface="微软雅黑" panose="020B0503020204020204" pitchFamily="34" charset="-122"/>
                <a:sym typeface="+mn-ea"/>
              </a:rPr>
              <a:t>（一）什么是工伤保险</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2" name="矩形 11"/>
          <p:cNvSpPr/>
          <p:nvPr/>
        </p:nvSpPr>
        <p:spPr>
          <a:xfrm>
            <a:off x="504190" y="770255"/>
            <a:ext cx="4688205" cy="460375"/>
          </a:xfrm>
          <a:prstGeom prst="rect">
            <a:avLst/>
          </a:prstGeom>
          <a:noFill/>
          <a:ln w="9525">
            <a:noFill/>
          </a:ln>
        </p:spPr>
        <p:txBody>
          <a:bodyPr wrap="square">
            <a:spAutoFit/>
          </a:bodyPr>
          <a:lstStyle/>
          <a:p>
            <a:pPr eaLnBrk="1" hangingPunct="1"/>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（二）</a:t>
            </a:r>
            <a:r>
              <a:rPr lang="zh-CN" sz="2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我国工伤保险制度的发展</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椭圆 20"/>
          <p:cNvSpPr/>
          <p:nvPr/>
        </p:nvSpPr>
        <p:spPr>
          <a:xfrm>
            <a:off x="1997408" y="1508661"/>
            <a:ext cx="216024" cy="21602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a:off x="2486730" y="1508661"/>
            <a:ext cx="1080120" cy="216024"/>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840024" y="1508661"/>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右箭头 3"/>
          <p:cNvSpPr/>
          <p:nvPr/>
        </p:nvSpPr>
        <p:spPr>
          <a:xfrm>
            <a:off x="4293305" y="1508661"/>
            <a:ext cx="1080120" cy="216024"/>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右箭头 4"/>
          <p:cNvSpPr/>
          <p:nvPr/>
        </p:nvSpPr>
        <p:spPr>
          <a:xfrm>
            <a:off x="5895410" y="1550571"/>
            <a:ext cx="1080120" cy="216024"/>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7665790" y="1550571"/>
            <a:ext cx="1080120" cy="216024"/>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442129" y="1508661"/>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213144" y="1550571"/>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984159" y="1550571"/>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91" name="Text Box 4"/>
          <p:cNvSpPr txBox="true">
            <a:spLocks noChangeArrowheads="true"/>
          </p:cNvSpPr>
          <p:nvPr/>
        </p:nvSpPr>
        <p:spPr bwMode="auto">
          <a:xfrm>
            <a:off x="1856740" y="1909445"/>
            <a:ext cx="428625" cy="4574540"/>
          </a:xfrm>
          <a:prstGeom prst="rect">
            <a:avLst/>
          </a:prstGeom>
          <a:noFill/>
          <a:ln w="9525">
            <a:noFill/>
            <a:miter lim="800000"/>
          </a:ln>
        </p:spPr>
        <p:txBody>
          <a:bodyPr vert="eaVert" wrap="square">
            <a:spAutoFit/>
          </a:bodyPr>
          <a:lstStyle/>
          <a:p>
            <a:pPr>
              <a:spcBef>
                <a:spcPct val="50000"/>
              </a:spcBef>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1951年，《中华人民共和国劳动保险条例》</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327" name="Text Box 16"/>
          <p:cNvSpPr txBox="true">
            <a:spLocks noChangeArrowheads="true"/>
          </p:cNvSpPr>
          <p:nvPr/>
        </p:nvSpPr>
        <p:spPr bwMode="auto">
          <a:xfrm>
            <a:off x="2541905" y="1910080"/>
            <a:ext cx="428625" cy="4359910"/>
          </a:xfrm>
          <a:prstGeom prst="rect">
            <a:avLst/>
          </a:prstGeom>
          <a:noFill/>
          <a:ln w="9525">
            <a:noFill/>
            <a:miter lim="800000"/>
          </a:ln>
        </p:spPr>
        <p:txBody>
          <a:bodyPr vert="eaVert" wrap="square">
            <a:spAutoFit/>
          </a:bodyPr>
          <a:lstStyle/>
          <a:p>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1992年，《海南省职工工伤保险暂行规定》</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326" name="Text Box 15"/>
          <p:cNvSpPr txBox="true">
            <a:spLocks noChangeArrowheads="true"/>
          </p:cNvSpPr>
          <p:nvPr/>
        </p:nvSpPr>
        <p:spPr bwMode="auto">
          <a:xfrm>
            <a:off x="3036570" y="1765935"/>
            <a:ext cx="675005" cy="4093845"/>
          </a:xfrm>
          <a:prstGeom prst="rect">
            <a:avLst/>
          </a:prstGeom>
          <a:noFill/>
          <a:ln w="9525">
            <a:noFill/>
            <a:miter lim="800000"/>
          </a:ln>
        </p:spPr>
        <p:txBody>
          <a:bodyPr vert="eaVert" wrap="square">
            <a:spAutoFit/>
          </a:bodyPr>
          <a:lstStyle/>
          <a:p>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1994年，《海南经济特区从业人员工伤保险</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dirty="0">
                <a:latin typeface="微软雅黑" panose="020B0503020204020204" pitchFamily="34" charset="-122"/>
                <a:ea typeface="微软雅黑" panose="020B0503020204020204" pitchFamily="34" charset="-122"/>
              </a:rPr>
              <a:t>条例》</a:t>
            </a:r>
            <a:endParaRPr lang="zh-CN" altLang="en-US" sz="1600" b="1" dirty="0">
              <a:latin typeface="微软雅黑" panose="020B0503020204020204" pitchFamily="34" charset="-122"/>
              <a:ea typeface="微软雅黑" panose="020B0503020204020204" pitchFamily="34" charset="-122"/>
            </a:endParaRPr>
          </a:p>
        </p:txBody>
      </p:sp>
      <p:sp>
        <p:nvSpPr>
          <p:cNvPr id="13316" name="Text Box 5"/>
          <p:cNvSpPr txBox="true">
            <a:spLocks noChangeArrowheads="true"/>
          </p:cNvSpPr>
          <p:nvPr/>
        </p:nvSpPr>
        <p:spPr bwMode="auto">
          <a:xfrm>
            <a:off x="3777615" y="1910080"/>
            <a:ext cx="428625" cy="4208780"/>
          </a:xfrm>
          <a:prstGeom prst="rect">
            <a:avLst/>
          </a:prstGeom>
          <a:noFill/>
          <a:ln w="9525">
            <a:noFill/>
            <a:miter lim="800000"/>
          </a:ln>
        </p:spPr>
        <p:txBody>
          <a:bodyPr vert="eaVert" wrap="square">
            <a:spAutoFit/>
          </a:bodyPr>
          <a:lstStyle/>
          <a:p>
            <a:pPr>
              <a:spcBef>
                <a:spcPct val="50000"/>
              </a:spcBef>
            </a:pPr>
            <a:r>
              <a:rPr lang="zh-CN" altLang="en-US" sz="1600" b="1" dirty="0">
                <a:latin typeface="微软雅黑" panose="020B0503020204020204" pitchFamily="34" charset="-122"/>
                <a:ea typeface="微软雅黑" panose="020B0503020204020204" pitchFamily="34" charset="-122"/>
              </a:rPr>
              <a:t>1996</a:t>
            </a:r>
            <a:r>
              <a:rPr lang="zh-CN" altLang="en-US" sz="1600" b="1" dirty="0">
                <a:latin typeface="楷体_GB2312" pitchFamily="49" charset="-122"/>
                <a:ea typeface="楷体_GB2312" pitchFamily="49" charset="-122"/>
              </a:rPr>
              <a:t>年，《企业职工工伤保险试行办法》</a:t>
            </a:r>
            <a:r>
              <a:rPr lang="zh-CN" altLang="en-US" sz="1600" dirty="0"/>
              <a:t> </a:t>
            </a:r>
            <a:endParaRPr lang="zh-CN" altLang="en-US" sz="1600" dirty="0"/>
          </a:p>
        </p:txBody>
      </p:sp>
      <p:sp>
        <p:nvSpPr>
          <p:cNvPr id="13317" name="Text Box 6"/>
          <p:cNvSpPr txBox="true">
            <a:spLocks noChangeArrowheads="true"/>
          </p:cNvSpPr>
          <p:nvPr/>
        </p:nvSpPr>
        <p:spPr bwMode="auto">
          <a:xfrm>
            <a:off x="5335270" y="1766570"/>
            <a:ext cx="428625" cy="4401820"/>
          </a:xfrm>
          <a:prstGeom prst="rect">
            <a:avLst/>
          </a:prstGeom>
          <a:noFill/>
          <a:ln w="9525">
            <a:noFill/>
            <a:miter lim="800000"/>
          </a:ln>
        </p:spPr>
        <p:txBody>
          <a:bodyPr vert="eaVert" wrap="square">
            <a:spAutoFit/>
          </a:bodyPr>
          <a:lstStyle/>
          <a:p>
            <a:pPr>
              <a:spcBef>
                <a:spcPct val="50000"/>
              </a:spcBef>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《工伤保险条例》，自2004年1月1日起施行。 </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318" name="Text Box 7"/>
          <p:cNvSpPr txBox="true">
            <a:spLocks noChangeArrowheads="true"/>
          </p:cNvSpPr>
          <p:nvPr/>
        </p:nvSpPr>
        <p:spPr bwMode="auto">
          <a:xfrm>
            <a:off x="6957695" y="1981200"/>
            <a:ext cx="428625" cy="4382135"/>
          </a:xfrm>
          <a:prstGeom prst="rect">
            <a:avLst/>
          </a:prstGeom>
          <a:noFill/>
          <a:ln w="9525">
            <a:noFill/>
            <a:miter lim="800000"/>
          </a:ln>
        </p:spPr>
        <p:txBody>
          <a:bodyPr vert="eaVert" wrap="square">
            <a:spAutoFit/>
          </a:bodyPr>
          <a:lstStyle/>
          <a:p>
            <a:pPr>
              <a:spcBef>
                <a:spcPct val="50000"/>
              </a:spcBef>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2010年，《中华人民共和国社会保险法》</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329" name="Text Box 7"/>
          <p:cNvSpPr txBox="true">
            <a:spLocks noChangeArrowheads="true"/>
          </p:cNvSpPr>
          <p:nvPr/>
        </p:nvSpPr>
        <p:spPr bwMode="auto">
          <a:xfrm>
            <a:off x="7237095" y="1981200"/>
            <a:ext cx="428625" cy="4384675"/>
          </a:xfrm>
          <a:prstGeom prst="rect">
            <a:avLst/>
          </a:prstGeom>
          <a:noFill/>
          <a:ln w="9525">
            <a:noFill/>
            <a:miter lim="800000"/>
          </a:ln>
        </p:spPr>
        <p:txBody>
          <a:bodyPr vert="eaVert" wrap="square">
            <a:spAutoFit/>
          </a:bodyPr>
          <a:lstStyle/>
          <a:p>
            <a:pPr>
              <a:spcBef>
                <a:spcPct val="50000"/>
              </a:spcBef>
            </a:pPr>
            <a:r>
              <a:rPr lang="zh-CN" altLang="en-US" sz="1600" b="1" dirty="0">
                <a:latin typeface="微软雅黑" panose="020B0503020204020204" pitchFamily="34" charset="-122"/>
                <a:ea typeface="微软雅黑" panose="020B0503020204020204" pitchFamily="34" charset="-122"/>
              </a:rPr>
              <a:t>201</a:t>
            </a:r>
            <a:r>
              <a:rPr lang="en-US" altLang="zh-CN" sz="1600" b="1" dirty="0">
                <a:latin typeface="微软雅黑" panose="020B0503020204020204" pitchFamily="34" charset="-122"/>
                <a:ea typeface="微软雅黑" panose="020B0503020204020204" pitchFamily="34" charset="-122"/>
              </a:rPr>
              <a:t>0</a:t>
            </a:r>
            <a:r>
              <a:rPr lang="zh-CN" altLang="en-US" sz="1600" b="1" dirty="0">
                <a:latin typeface="楷体_GB2312" pitchFamily="49" charset="-122"/>
                <a:ea typeface="楷体_GB2312" pitchFamily="49" charset="-122"/>
              </a:rPr>
              <a:t>年，《工伤保险条例》修订</a:t>
            </a:r>
            <a:endParaRPr lang="zh-CN" altLang="en-US" sz="1600" b="1" dirty="0">
              <a:latin typeface="楷体_GB2312" pitchFamily="49" charset="-122"/>
              <a:ea typeface="楷体_GB2312" pitchFamily="49" charset="-122"/>
            </a:endParaRPr>
          </a:p>
        </p:txBody>
      </p:sp>
      <p:sp>
        <p:nvSpPr>
          <p:cNvPr id="28" name="Text Box 7"/>
          <p:cNvSpPr txBox="true">
            <a:spLocks noChangeArrowheads="true"/>
          </p:cNvSpPr>
          <p:nvPr/>
        </p:nvSpPr>
        <p:spPr bwMode="auto">
          <a:xfrm>
            <a:off x="8813800" y="1909445"/>
            <a:ext cx="428625" cy="4601845"/>
          </a:xfrm>
          <a:prstGeom prst="rect">
            <a:avLst/>
          </a:prstGeom>
          <a:noFill/>
          <a:ln w="9525">
            <a:noFill/>
            <a:miter lim="800000"/>
          </a:ln>
        </p:spPr>
        <p:txBody>
          <a:bodyPr vert="eaVert" wrap="square">
            <a:spAutoFit/>
          </a:bodyPr>
          <a:lstStyle/>
          <a:p>
            <a:pPr>
              <a:spcBef>
                <a:spcPct val="50000"/>
              </a:spcBef>
            </a:pPr>
            <a:r>
              <a:rPr lang="zh-CN" altLang="en-US" sz="1600" b="1" dirty="0" smtClean="0">
                <a:latin typeface="微软雅黑" panose="020B0503020204020204" pitchFamily="34" charset="-122"/>
                <a:ea typeface="微软雅黑" panose="020B0503020204020204" pitchFamily="34" charset="-122"/>
              </a:rPr>
              <a:t>201</a:t>
            </a:r>
            <a:r>
              <a:rPr lang="en-US" altLang="zh-CN" sz="1600" b="1" dirty="0" smtClean="0">
                <a:latin typeface="微软雅黑" panose="020B0503020204020204" pitchFamily="34" charset="-122"/>
                <a:ea typeface="微软雅黑" panose="020B0503020204020204" pitchFamily="34" charset="-122"/>
              </a:rPr>
              <a:t>1</a:t>
            </a:r>
            <a:r>
              <a:rPr lang="zh-CN" altLang="en-US" sz="1600" b="1" dirty="0" smtClean="0">
                <a:latin typeface="楷体_GB2312" pitchFamily="49" charset="-122"/>
                <a:ea typeface="楷体_GB2312" pitchFamily="49" charset="-122"/>
              </a:rPr>
              <a:t>年</a:t>
            </a:r>
            <a:r>
              <a:rPr lang="zh-CN" altLang="en-US" sz="1600" b="1" dirty="0">
                <a:latin typeface="楷体_GB2312" pitchFamily="49" charset="-122"/>
                <a:ea typeface="楷体_GB2312" pitchFamily="49" charset="-122"/>
              </a:rPr>
              <a:t>，</a:t>
            </a:r>
            <a:r>
              <a:rPr lang="zh-CN" altLang="en-US" sz="1600" b="1" dirty="0" smtClean="0">
                <a:latin typeface="楷体_GB2312" pitchFamily="49" charset="-122"/>
                <a:ea typeface="楷体_GB2312" pitchFamily="49" charset="-122"/>
              </a:rPr>
              <a:t>《部分行业企业工伤保险费缴纳办法》</a:t>
            </a:r>
            <a:endParaRPr lang="zh-CN" altLang="en-US" sz="1600" b="1"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32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32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316">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3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31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32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327" grpId="0" bldLvl="0" autoUpdateAnimBg="false"/>
      <p:bldP spid="13326" grpId="0" bldLvl="0" autoUpdateAnimBg="false"/>
      <p:bldP spid="13317" grpId="0" autoUpdateAnimBg="false"/>
      <p:bldP spid="13318" grpId="0" autoUpdateAnimBg="false"/>
      <p:bldP spid="13329" grpId="0" autoUpdateAnimBg="false"/>
      <p:bldP spid="28" grpId="0" autoUpdateAnimBg="fals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4287" y="5489575"/>
            <a:ext cx="12215812" cy="1385888"/>
          </a:xfrm>
          <a:prstGeom prst="rect">
            <a:avLst/>
          </a:prstGeom>
          <a:noFill/>
          <a:ln w="9525">
            <a:noFill/>
          </a:ln>
        </p:spPr>
      </p:pic>
      <p:sp>
        <p:nvSpPr>
          <p:cNvPr id="12" name="矩形 11"/>
          <p:cNvSpPr/>
          <p:nvPr/>
        </p:nvSpPr>
        <p:spPr>
          <a:xfrm>
            <a:off x="1658620" y="1692910"/>
            <a:ext cx="7602855" cy="514350"/>
          </a:xfrm>
          <a:prstGeom prst="rect">
            <a:avLst/>
          </a:prstGeom>
          <a:noFill/>
          <a:ln w="9525">
            <a:noFill/>
          </a:ln>
        </p:spPr>
        <p:txBody>
          <a:bodyPr wrap="square">
            <a:spAutoFit/>
          </a:bodyPr>
          <a:lstStyle/>
          <a:p>
            <a:pPr marL="457200">
              <a:lnSpc>
                <a:spcPct val="125000"/>
              </a:lnSpc>
              <a:buFont typeface="Wingdings" panose="05000000000000000000" charset="0"/>
            </a:pPr>
            <a:r>
              <a:rPr lang="zh-CN" altLang="en-US" sz="2200" dirty="0">
                <a:latin typeface="微软雅黑" panose="020B0503020204020204" pitchFamily="34" charset="-122"/>
                <a:ea typeface="微软雅黑" panose="020B0503020204020204" pitchFamily="34" charset="-122"/>
              </a:rPr>
              <a:t> </a:t>
            </a:r>
            <a:endParaRPr lang="zh-CN" altLang="en-US" sz="2200" dirty="0">
              <a:latin typeface="微软雅黑" panose="020B0503020204020204" pitchFamily="34" charset="-122"/>
              <a:ea typeface="微软雅黑" panose="020B0503020204020204" pitchFamily="34" charset="-122"/>
            </a:endParaRPr>
          </a:p>
        </p:txBody>
      </p:sp>
      <p:sp>
        <p:nvSpPr>
          <p:cNvPr id="3" name="标题 2"/>
          <p:cNvSpPr>
            <a:spLocks noGrp="true"/>
          </p:cNvSpPr>
          <p:nvPr>
            <p:ph type="title"/>
          </p:nvPr>
        </p:nvSpPr>
        <p:spPr>
          <a:xfrm>
            <a:off x="733425" y="911225"/>
            <a:ext cx="5473700" cy="334010"/>
          </a:xfrm>
        </p:spPr>
        <p:txBody>
          <a:bodyPr>
            <a:noAutofit/>
          </a:bodyPr>
          <a:lstStyle/>
          <a:p>
            <a:r>
              <a:rPr lang="zh-CN" altLang="en-US" sz="2400" b="1" dirty="0" smtClean="0">
                <a:latin typeface="微软雅黑" panose="020B0503020204020204" pitchFamily="34" charset="-122"/>
                <a:ea typeface="微软雅黑" panose="020B0503020204020204" pitchFamily="34" charset="-122"/>
              </a:rPr>
              <a:t>（三）现行常用的工伤保险政策文件</a:t>
            </a:r>
            <a:endParaRPr lang="zh-CN" altLang="en-US" sz="2400" dirty="0">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true"/>
          </p:cNvGraphicFramePr>
          <p:nvPr>
            <p:custDataLst>
              <p:tags r:id="rId2"/>
            </p:custDataLst>
          </p:nvPr>
        </p:nvGraphicFramePr>
        <p:xfrm>
          <a:off x="1450975" y="1585595"/>
          <a:ext cx="9733280" cy="4076065"/>
        </p:xfrm>
        <a:graphic>
          <a:graphicData uri="http://schemas.openxmlformats.org/drawingml/2006/table">
            <a:tbl>
              <a:tblPr firstRow="true" bandRow="true">
                <a:tableStyleId>{5C22544A-7EE6-4342-B048-85BDC9FD1C3A}</a:tableStyleId>
              </a:tblPr>
              <a:tblGrid>
                <a:gridCol w="4866640"/>
                <a:gridCol w="4866640"/>
              </a:tblGrid>
              <a:tr h="411480">
                <a:tc>
                  <a:txBody>
                    <a:bodyPr/>
                    <a:lstStyle/>
                    <a:p>
                      <a:pPr algn="ctr"/>
                      <a:r>
                        <a:rPr lang="zh-CN" altLang="en-US" sz="1800" dirty="0" smtClean="0">
                          <a:latin typeface="微软雅黑" panose="020B0503020204020204" pitchFamily="34" charset="-122"/>
                          <a:ea typeface="微软雅黑" panose="020B0503020204020204" pitchFamily="34" charset="-122"/>
                        </a:rPr>
                        <a:t>国家层面</a:t>
                      </a:r>
                      <a:endParaRPr lang="zh-CN" altLang="en-US" sz="1800" dirty="0" smtClean="0">
                        <a:latin typeface="微软雅黑" panose="020B0503020204020204" pitchFamily="34" charset="-122"/>
                        <a:ea typeface="微软雅黑" panose="020B0503020204020204" pitchFamily="34" charset="-122"/>
                      </a:endParaRPr>
                    </a:p>
                  </a:txBody>
                  <a:tcPr/>
                </a:tc>
                <a:tc>
                  <a:txBody>
                    <a:bodyPr/>
                    <a:lstStyle/>
                    <a:p>
                      <a:pPr algn="ctr"/>
                      <a:r>
                        <a:rPr lang="zh-CN" altLang="en-US" sz="1800" dirty="0" smtClean="0">
                          <a:latin typeface="微软雅黑" panose="020B0503020204020204" pitchFamily="34" charset="-122"/>
                          <a:ea typeface="微软雅黑" panose="020B0503020204020204" pitchFamily="34" charset="-122"/>
                        </a:rPr>
                        <a:t>地方文件</a:t>
                      </a:r>
                      <a:endParaRPr lang="zh-CN" altLang="en-US" sz="1800" dirty="0" smtClean="0">
                        <a:latin typeface="微软雅黑" panose="020B0503020204020204" pitchFamily="34" charset="-122"/>
                        <a:ea typeface="微软雅黑" panose="020B0503020204020204" pitchFamily="34" charset="-122"/>
                      </a:endParaRPr>
                    </a:p>
                  </a:txBody>
                  <a:tcPr/>
                </a:tc>
              </a:tr>
              <a:tr h="371475">
                <a:tc>
                  <a:txBody>
                    <a:bodyPr/>
                    <a:lstStyle/>
                    <a:p>
                      <a:pPr algn="l" fontAlgn="ct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r>
                        <a:rPr lang="zh-CN" altLang="en-US" sz="1800" b="0" i="0" strike="noStrike" dirty="0" smtClean="0">
                          <a:solidFill>
                            <a:schemeClr val="tx1"/>
                          </a:solidFill>
                          <a:latin typeface="微软雅黑" panose="020B0503020204020204" pitchFamily="34" charset="-122"/>
                          <a:ea typeface="微软雅黑" panose="020B0503020204020204" pitchFamily="34" charset="-122"/>
                        </a:rPr>
                        <a:t>社会保险法</a:t>
                      </a: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endParaRPr lang="zh-CN" altLang="en-US" sz="1800" b="0" i="0" strike="noStrike" dirty="0" smtClean="0">
                        <a:solidFill>
                          <a:schemeClr val="tx1"/>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r>
                        <a:rPr lang="zh-CN" altLang="en-US" sz="1800" b="0" i="0" strike="noStrike" dirty="0" smtClean="0">
                          <a:solidFill>
                            <a:schemeClr val="tx1"/>
                          </a:solidFill>
                          <a:latin typeface="微软雅黑" panose="020B0503020204020204" pitchFamily="34" charset="-122"/>
                          <a:ea typeface="微软雅黑" panose="020B0503020204020204" pitchFamily="34" charset="-122"/>
                        </a:rPr>
                        <a:t>海南经济特区工伤保险若干规定</a:t>
                      </a: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endParaRPr lang="zh-CN" altLang="en-US" sz="1800" b="0" i="0" strike="noStrike" dirty="0" smtClean="0">
                        <a:solidFill>
                          <a:schemeClr val="tx1"/>
                        </a:solidFill>
                        <a:latin typeface="微软雅黑" panose="020B0503020204020204" pitchFamily="34" charset="-122"/>
                        <a:ea typeface="微软雅黑" panose="020B0503020204020204" pitchFamily="34" charset="-122"/>
                      </a:endParaRPr>
                    </a:p>
                  </a:txBody>
                  <a:tcPr marL="9525" marR="9525" marT="9525" marB="0" anchor="ctr"/>
                </a:tc>
              </a:tr>
              <a:tr h="385445">
                <a:tc>
                  <a:txBody>
                    <a:bodyPr/>
                    <a:lstStyle/>
                    <a:p>
                      <a:pPr algn="l" fontAlgn="ct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r>
                        <a:rPr lang="zh-CN" altLang="en-US" sz="1800" b="0" i="0" strike="noStrike" dirty="0" smtClean="0">
                          <a:solidFill>
                            <a:schemeClr val="tx1"/>
                          </a:solidFill>
                          <a:latin typeface="微软雅黑" panose="020B0503020204020204" pitchFamily="34" charset="-122"/>
                          <a:ea typeface="微软雅黑" panose="020B0503020204020204" pitchFamily="34" charset="-122"/>
                        </a:rPr>
                        <a:t>工伤保险条例</a:t>
                      </a: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endParaRPr lang="zh-CN" altLang="en-US" sz="1800" b="0" i="0" strike="noStrike" dirty="0" smtClean="0">
                        <a:solidFill>
                          <a:schemeClr val="tx1"/>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r>
                        <a:rPr lang="zh-CN" altLang="en-US" sz="1800" b="0" i="0" strike="noStrike" dirty="0" smtClean="0">
                          <a:solidFill>
                            <a:schemeClr val="tx1"/>
                          </a:solidFill>
                          <a:latin typeface="微软雅黑" panose="020B0503020204020204" pitchFamily="34" charset="-122"/>
                          <a:ea typeface="微软雅黑" panose="020B0503020204020204" pitchFamily="34" charset="-122"/>
                        </a:rPr>
                        <a:t>海南经济特区工伤保险实施办法</a:t>
                      </a: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endParaRPr lang="zh-CN" altLang="en-US" sz="1800" b="0" i="0" strike="noStrike" dirty="0" smtClean="0">
                        <a:solidFill>
                          <a:schemeClr val="tx1"/>
                        </a:solidFill>
                        <a:latin typeface="微软雅黑" panose="020B0503020204020204" pitchFamily="34" charset="-122"/>
                        <a:ea typeface="微软雅黑" panose="020B0503020204020204" pitchFamily="34" charset="-122"/>
                      </a:endParaRPr>
                    </a:p>
                  </a:txBody>
                  <a:tcPr marL="9525" marR="9525" marT="9525" marB="0" anchor="ctr"/>
                </a:tc>
              </a:tr>
              <a:tr h="561975">
                <a:tc>
                  <a:txBody>
                    <a:bodyPr/>
                    <a:lstStyle/>
                    <a:p>
                      <a:pPr algn="l" fontAlgn="ct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r>
                        <a:rPr lang="zh-CN" altLang="en-US" sz="1800" b="0" i="0" strike="noStrike" dirty="0" smtClean="0">
                          <a:solidFill>
                            <a:schemeClr val="tx1"/>
                          </a:solidFill>
                          <a:latin typeface="微软雅黑" panose="020B0503020204020204" pitchFamily="34" charset="-122"/>
                          <a:ea typeface="微软雅黑" panose="020B0503020204020204" pitchFamily="34" charset="-122"/>
                        </a:rPr>
                        <a:t>工伤认定管理办法</a:t>
                      </a: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endParaRPr lang="zh-CN" altLang="en-US" sz="1800" b="0" i="0" strike="noStrike" dirty="0" smtClean="0">
                        <a:solidFill>
                          <a:schemeClr val="tx1"/>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800" b="0" dirty="0" smtClean="0">
                          <a:solidFill>
                            <a:schemeClr val="tx1"/>
                          </a:solidFill>
                          <a:latin typeface="微软雅黑" panose="020B0503020204020204" pitchFamily="34" charset="-122"/>
                          <a:ea typeface="微软雅黑" panose="020B0503020204020204" pitchFamily="34" charset="-122"/>
                        </a:rPr>
                        <a:t>《</a:t>
                      </a:r>
                      <a:r>
                        <a:rPr lang="zh-CN" altLang="en-US" sz="1800" b="0" dirty="0" smtClean="0">
                          <a:solidFill>
                            <a:schemeClr val="tx1"/>
                          </a:solidFill>
                          <a:latin typeface="微软雅黑" panose="020B0503020204020204" pitchFamily="34" charset="-122"/>
                          <a:ea typeface="微软雅黑" panose="020B0503020204020204" pitchFamily="34" charset="-122"/>
                        </a:rPr>
                        <a:t>海南省工伤保险辅助器具配置目录及费用标准</a:t>
                      </a:r>
                      <a:r>
                        <a:rPr lang="en-US" altLang="zh-CN" sz="1800" b="0" dirty="0" smtClean="0">
                          <a:solidFill>
                            <a:schemeClr val="tx1"/>
                          </a:solidFill>
                          <a:latin typeface="微软雅黑" panose="020B0503020204020204" pitchFamily="34" charset="-122"/>
                          <a:ea typeface="微软雅黑" panose="020B0503020204020204" pitchFamily="34" charset="-122"/>
                        </a:rPr>
                        <a:t>》</a:t>
                      </a:r>
                      <a:endParaRPr lang="zh-CN" altLang="en-US" sz="1800" b="0" dirty="0" smtClean="0">
                        <a:solidFill>
                          <a:schemeClr val="tx1"/>
                        </a:solidFill>
                        <a:latin typeface="微软雅黑" panose="020B0503020204020204" pitchFamily="34" charset="-122"/>
                        <a:ea typeface="微软雅黑" panose="020B0503020204020204" pitchFamily="34" charset="-122"/>
                      </a:endParaRPr>
                    </a:p>
                  </a:txBody>
                  <a:tcPr marL="9525" marR="9525" marT="9525" marB="0" anchor="ctr"/>
                </a:tc>
              </a:tr>
              <a:tr h="561975">
                <a:tc>
                  <a:txBody>
                    <a:bodyPr/>
                    <a:lstStyle/>
                    <a:p>
                      <a:pPr algn="l" fontAlgn="ct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r>
                        <a:rPr lang="zh-CN" altLang="en-US" sz="1800" b="0" i="0" strike="noStrike" dirty="0" smtClean="0">
                          <a:solidFill>
                            <a:schemeClr val="tx1"/>
                          </a:solidFill>
                          <a:latin typeface="微软雅黑" panose="020B0503020204020204" pitchFamily="34" charset="-122"/>
                          <a:ea typeface="微软雅黑" panose="020B0503020204020204" pitchFamily="34" charset="-122"/>
                        </a:rPr>
                        <a:t>工伤职工劳动能力鉴定管理办法</a:t>
                      </a: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endParaRPr lang="zh-CN" altLang="en-US" sz="1800" b="0" i="0" strike="noStrike" dirty="0" smtClean="0">
                        <a:solidFill>
                          <a:schemeClr val="tx1"/>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r>
                        <a:rPr lang="zh-CN" altLang="en-US" sz="1800" b="0" i="0" strike="noStrike" dirty="0" smtClean="0">
                          <a:solidFill>
                            <a:schemeClr val="tx1"/>
                          </a:solidFill>
                          <a:latin typeface="微软雅黑" panose="020B0503020204020204" pitchFamily="34" charset="-122"/>
                          <a:ea typeface="微软雅黑" panose="020B0503020204020204" pitchFamily="34" charset="-122"/>
                        </a:rPr>
                        <a:t>海南省工伤保险省级统筹办法</a:t>
                      </a: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endParaRPr lang="zh-CN" altLang="en-US" sz="1800" b="0" i="0" strike="noStrike" dirty="0" smtClean="0">
                        <a:solidFill>
                          <a:schemeClr val="tx1"/>
                        </a:solidFill>
                        <a:latin typeface="微软雅黑" panose="020B0503020204020204" pitchFamily="34" charset="-122"/>
                        <a:ea typeface="微软雅黑" panose="020B0503020204020204" pitchFamily="34" charset="-122"/>
                      </a:endParaRPr>
                    </a:p>
                    <a:p>
                      <a:endParaRPr lang="zh-CN" altLang="en-US" sz="1800" b="0" i="0" strike="noStrike" dirty="0" smtClean="0">
                        <a:solidFill>
                          <a:schemeClr val="tx1"/>
                        </a:solidFill>
                        <a:latin typeface="微软雅黑" panose="020B0503020204020204" pitchFamily="34" charset="-122"/>
                        <a:ea typeface="微软雅黑" panose="020B0503020204020204" pitchFamily="34" charset="-122"/>
                      </a:endParaRPr>
                    </a:p>
                  </a:txBody>
                  <a:tcPr marL="9525" marR="9525" marT="9525" marB="0" anchor="ctr"/>
                </a:tc>
              </a:tr>
              <a:tr h="644525">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r>
                        <a:rPr lang="zh-CN" altLang="en-US" sz="1800" b="0" i="0" strike="noStrike" dirty="0" smtClean="0">
                          <a:solidFill>
                            <a:schemeClr val="tx1"/>
                          </a:solidFill>
                          <a:latin typeface="微软雅黑" panose="020B0503020204020204" pitchFamily="34" charset="-122"/>
                          <a:ea typeface="微软雅黑" panose="020B0503020204020204" pitchFamily="34" charset="-122"/>
                        </a:rPr>
                        <a:t>工伤保险经办规程</a:t>
                      </a: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endParaRPr lang="zh-CN" altLang="en-US" sz="1800" b="0" i="0" strike="noStrike" dirty="0" smtClean="0">
                        <a:solidFill>
                          <a:schemeClr val="tx1"/>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r>
                        <a:rPr lang="zh-CN" altLang="en-US" sz="1800" b="0" dirty="0" smtClean="0">
                          <a:solidFill>
                            <a:schemeClr val="tx1"/>
                          </a:solidFill>
                          <a:latin typeface="微软雅黑" panose="020B0503020204020204" pitchFamily="34" charset="-122"/>
                          <a:ea typeface="微软雅黑" panose="020B0503020204020204" pitchFamily="34" charset="-122"/>
                        </a:rPr>
                        <a:t>关于将老工伤人员工伤保险待遇纳入工伤保险基金统筹管理有关问题的通知</a:t>
                      </a: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endParaRPr lang="zh-CN" altLang="en-US" sz="1800" b="0" dirty="0" smtClean="0">
                        <a:solidFill>
                          <a:schemeClr val="tx1"/>
                        </a:solidFill>
                        <a:latin typeface="微软雅黑" panose="020B0503020204020204" pitchFamily="34" charset="-122"/>
                        <a:ea typeface="微软雅黑" panose="020B0503020204020204" pitchFamily="34" charset="-122"/>
                      </a:endParaRPr>
                    </a:p>
                  </a:txBody>
                  <a:tcPr/>
                </a:tc>
              </a:tr>
              <a:tr h="385445">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r>
                        <a:rPr lang="zh-CN" altLang="en-US" sz="1800" b="0" i="0" strike="noStrike" dirty="0" smtClean="0">
                          <a:solidFill>
                            <a:schemeClr val="tx1"/>
                          </a:solidFill>
                          <a:latin typeface="微软雅黑" panose="020B0503020204020204" pitchFamily="34" charset="-122"/>
                          <a:ea typeface="微软雅黑" panose="020B0503020204020204" pitchFamily="34" charset="-122"/>
                        </a:rPr>
                        <a:t>工伤保险辅助器具配置管理办法</a:t>
                      </a: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endParaRPr lang="zh-CN" altLang="en-US" sz="1800" b="0" i="0" strike="noStrike" dirty="0" smtClean="0">
                        <a:solidFill>
                          <a:schemeClr val="tx1"/>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a:endParaRPr lang="zh-CN" altLang="en-US" sz="1800" b="0" dirty="0">
                        <a:solidFill>
                          <a:schemeClr val="tx1"/>
                        </a:solidFill>
                        <a:latin typeface="微软雅黑" panose="020B0503020204020204" pitchFamily="34" charset="-122"/>
                        <a:ea typeface="微软雅黑" panose="020B0503020204020204" pitchFamily="34" charset="-122"/>
                      </a:endParaRPr>
                    </a:p>
                  </a:txBody>
                  <a:tcPr/>
                </a:tc>
              </a:tr>
              <a:tr h="368300">
                <a:tc>
                  <a:txBody>
                    <a:bodyPr/>
                    <a:lstStyle/>
                    <a:p>
                      <a:pPr algn="l" fontAlgn="ct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r>
                        <a:rPr lang="zh-CN" altLang="en-US" sz="1800" b="0" i="0" strike="noStrike" dirty="0" smtClean="0">
                          <a:solidFill>
                            <a:schemeClr val="tx1"/>
                          </a:solidFill>
                          <a:latin typeface="微软雅黑" panose="020B0503020204020204" pitchFamily="34" charset="-122"/>
                          <a:ea typeface="微软雅黑" panose="020B0503020204020204" pitchFamily="34" charset="-122"/>
                        </a:rPr>
                        <a:t>因工死亡职工供养亲属范围规定</a:t>
                      </a: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endParaRPr lang="zh-CN" altLang="en-US" sz="1800" b="0" i="0" strike="noStrike" dirty="0" smtClean="0">
                        <a:solidFill>
                          <a:schemeClr val="tx1"/>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a:endParaRPr lang="zh-CN" altLang="en-US" sz="1800" dirty="0">
                        <a:solidFill>
                          <a:schemeClr val="tx1"/>
                        </a:solidFill>
                        <a:latin typeface="微软雅黑" panose="020B0503020204020204" pitchFamily="34" charset="-122"/>
                        <a:ea typeface="微软雅黑" panose="020B0503020204020204" pitchFamily="34" charset="-122"/>
                      </a:endParaRPr>
                    </a:p>
                  </a:txBody>
                  <a:tcPr/>
                </a:tc>
              </a:tr>
              <a:tr h="385445">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r>
                        <a:rPr lang="zh-CN" altLang="en-US" sz="1800" b="0" i="0" strike="noStrike" dirty="0" smtClean="0">
                          <a:solidFill>
                            <a:schemeClr val="tx1"/>
                          </a:solidFill>
                          <a:latin typeface="微软雅黑" panose="020B0503020204020204" pitchFamily="34" charset="-122"/>
                          <a:ea typeface="微软雅黑" panose="020B0503020204020204" pitchFamily="34" charset="-122"/>
                        </a:rPr>
                        <a:t>工伤康复服务规范</a:t>
                      </a:r>
                      <a:r>
                        <a:rPr lang="en-US" altLang="zh-CN" sz="1800" b="0" i="0" strike="noStrike" dirty="0" smtClean="0">
                          <a:solidFill>
                            <a:schemeClr val="tx1"/>
                          </a:solidFill>
                          <a:latin typeface="微软雅黑" panose="020B0503020204020204" pitchFamily="34" charset="-122"/>
                          <a:ea typeface="微软雅黑" panose="020B0503020204020204" pitchFamily="34" charset="-122"/>
                        </a:rPr>
                        <a:t>》</a:t>
                      </a:r>
                      <a:endParaRPr lang="zh-CN" altLang="en-US" sz="1800" b="0" i="0" strike="noStrike" dirty="0" smtClean="0">
                        <a:solidFill>
                          <a:schemeClr val="tx1"/>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a:endParaRPr lang="zh-CN" altLang="en-US" sz="1800" dirty="0">
                        <a:solidFill>
                          <a:schemeClr val="tx1"/>
                        </a:solidFill>
                        <a:latin typeface="微软雅黑" panose="020B0503020204020204" pitchFamily="34" charset="-122"/>
                        <a:ea typeface="微软雅黑" panose="020B0503020204020204" pitchFamily="34" charset="-122"/>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246de5d3ff26528e22228fd3489e033c"/>
          <p:cNvPicPr>
            <a:picLocks noChangeAspect="true"/>
          </p:cNvPicPr>
          <p:nvPr/>
        </p:nvPicPr>
        <p:blipFill>
          <a:blip r:embed="rId1"/>
          <a:stretch>
            <a:fillRect/>
          </a:stretch>
        </p:blipFill>
        <p:spPr>
          <a:xfrm>
            <a:off x="-13970" y="6059170"/>
            <a:ext cx="12215495" cy="816610"/>
          </a:xfrm>
          <a:prstGeom prst="rect">
            <a:avLst/>
          </a:prstGeom>
          <a:noFill/>
          <a:ln w="9525">
            <a:noFill/>
          </a:ln>
        </p:spPr>
      </p:pic>
      <p:sp>
        <p:nvSpPr>
          <p:cNvPr id="12" name="矩形 11"/>
          <p:cNvSpPr/>
          <p:nvPr/>
        </p:nvSpPr>
        <p:spPr>
          <a:xfrm>
            <a:off x="852170" y="1116330"/>
            <a:ext cx="6080760" cy="553085"/>
          </a:xfrm>
          <a:prstGeom prst="rect">
            <a:avLst/>
          </a:prstGeom>
          <a:noFill/>
          <a:ln w="9525">
            <a:noFill/>
          </a:ln>
        </p:spPr>
        <p:txBody>
          <a:bodyPr wrap="square">
            <a:spAutoFit/>
          </a:bodyPr>
          <a:lstStyle/>
          <a:p>
            <a:pPr>
              <a:lnSpc>
                <a:spcPct val="125000"/>
              </a:lnSpc>
              <a:spcAft>
                <a:spcPts val="600"/>
              </a:spcAft>
              <a:buFont typeface="Wingdings" panose="05000000000000000000" charset="0"/>
            </a:pPr>
            <a:r>
              <a:rPr lang="zh-CN" altLang="en-US" sz="2400" b="1" dirty="0" smtClean="0">
                <a:latin typeface="微软雅黑" panose="020B0503020204020204" pitchFamily="34" charset="-122"/>
                <a:ea typeface="微软雅黑" panose="020B0503020204020204" pitchFamily="34" charset="-122"/>
                <a:sym typeface="+mn-ea"/>
              </a:rPr>
              <a:t>（四）制度主要内容</a:t>
            </a:r>
            <a:endParaRPr lang="zh-CN" altLang="en-US" sz="2400" dirty="0">
              <a:latin typeface="微软雅黑" panose="020B0503020204020204" pitchFamily="34" charset="-122"/>
              <a:ea typeface="微软雅黑" panose="020B0503020204020204" pitchFamily="34" charset="-122"/>
            </a:endParaRPr>
          </a:p>
        </p:txBody>
      </p:sp>
      <p:sp>
        <p:nvSpPr>
          <p:cNvPr id="6" name="内容占位符 5"/>
          <p:cNvSpPr>
            <a:spLocks noGrp="true"/>
          </p:cNvSpPr>
          <p:nvPr>
            <p:ph sz="quarter" idx="1"/>
          </p:nvPr>
        </p:nvSpPr>
        <p:spPr>
          <a:xfrm>
            <a:off x="1440815" y="1979930"/>
            <a:ext cx="9666605" cy="3768090"/>
          </a:xfrm>
        </p:spPr>
        <p:txBody>
          <a:bodyPr/>
          <a:lstStyle/>
          <a:p>
            <a:pPr fontAlgn="auto">
              <a:lnSpc>
                <a:spcPct val="150000"/>
              </a:lnSpc>
              <a:buNone/>
            </a:pPr>
            <a:r>
              <a:rPr lang="en-US" altLang="zh-CN" sz="2400" dirty="0" smtClean="0"/>
              <a:t>1.</a:t>
            </a:r>
            <a:r>
              <a:rPr lang="zh-CN" altLang="en-US" sz="2400" dirty="0" smtClean="0"/>
              <a:t>工伤保险参保缴费政策：规定工伤保险的覆盖范围和缴费办法</a:t>
            </a:r>
            <a:endParaRPr lang="zh-CN" altLang="en-US" sz="2400" dirty="0" smtClean="0"/>
          </a:p>
          <a:p>
            <a:pPr fontAlgn="auto">
              <a:lnSpc>
                <a:spcPct val="150000"/>
              </a:lnSpc>
              <a:buNone/>
            </a:pPr>
            <a:r>
              <a:rPr lang="en-US" altLang="zh-CN" sz="2400" dirty="0" smtClean="0"/>
              <a:t>2.</a:t>
            </a:r>
            <a:r>
              <a:rPr lang="zh-CN" altLang="en-US" sz="2400" dirty="0" smtClean="0"/>
              <a:t>工伤认定政策：规定哪些情况属于工伤，工伤认定管辖权、认定程序</a:t>
            </a:r>
            <a:endParaRPr lang="en-US" altLang="zh-CN" sz="2400" dirty="0" smtClean="0"/>
          </a:p>
          <a:p>
            <a:pPr fontAlgn="auto">
              <a:lnSpc>
                <a:spcPct val="150000"/>
              </a:lnSpc>
              <a:buNone/>
            </a:pPr>
            <a:r>
              <a:rPr lang="en-US" altLang="zh-CN" sz="2400" dirty="0" smtClean="0">
                <a:sym typeface="+mn-ea"/>
              </a:rPr>
              <a:t>3.</a:t>
            </a:r>
            <a:r>
              <a:rPr lang="zh-CN" altLang="en-US" sz="2400" dirty="0" smtClean="0">
                <a:sym typeface="+mn-ea"/>
              </a:rPr>
              <a:t>劳动能力鉴定政策：规定劳动能力程度分级，管辖权及评定程序</a:t>
            </a:r>
            <a:endParaRPr lang="en-US" altLang="zh-CN" sz="2400" dirty="0" smtClean="0"/>
          </a:p>
          <a:p>
            <a:pPr fontAlgn="auto">
              <a:lnSpc>
                <a:spcPct val="150000"/>
              </a:lnSpc>
              <a:buNone/>
            </a:pPr>
            <a:r>
              <a:rPr lang="en-US" altLang="zh-CN" sz="2400" dirty="0" smtClean="0">
                <a:sym typeface="+mn-ea"/>
              </a:rPr>
              <a:t>4.</a:t>
            </a:r>
            <a:r>
              <a:rPr lang="zh-CN" altLang="en-US" sz="2400" dirty="0" smtClean="0">
                <a:sym typeface="+mn-ea"/>
              </a:rPr>
              <a:t>工伤保险待遇政策：规定工伤待遇的种类，享受的条件及待遇人员管理要求等</a:t>
            </a:r>
            <a:endParaRPr lang="en-US" altLang="zh-CN" dirty="0" smtClean="0"/>
          </a:p>
          <a:p>
            <a:pPr>
              <a:buNone/>
            </a:pPr>
            <a:endParaRPr lang="en-US" altLang="zh-C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p="http://schemas.openxmlformats.org/presentationml/2006/main">
  <p:tag name="KSO_WM_UNIT_TABLE_BEAUTIFY" val="smartTable{b03572b3-fe95-43e2-8875-30727ccdb795}"/>
  <p:tag name="TABLE_ENDDRAG_ORIGIN_RECT" val="766*320"/>
  <p:tag name="TABLE_ENDDRAG_RECT" val="127*115*766*320"/>
</p:tagLst>
</file>

<file path=ppt/tags/tag2.xml><?xml version="1.0" encoding="utf-8"?>
<p:tagLst xmlns:p="http://schemas.openxmlformats.org/presentationml/2006/main">
  <p:tag name="KSO_WM_UNIT_TABLE_BEAUTIFY" val="smartTable{7195ddbf-ec61-4874-92f4-c5801cbc854e}"/>
  <p:tag name="TABLE_ENDDRAG_ORIGIN_RECT" val="691*359"/>
  <p:tag name="TABLE_ENDDRAG_RECT" val="137*153*691*359"/>
</p:tagLst>
</file>

<file path=ppt/tags/tag3.xml><?xml version="1.0" encoding="utf-8"?>
<p:tagLst xmlns:p="http://schemas.openxmlformats.org/presentationml/2006/main">
  <p:tag name="KSO_WM_UNIT_TABLE_BEAUTIFY" val="smartTable{04871e42-c318-4b20-844d-0136e110c857}"/>
  <p:tag name="TABLE_ENDDRAG_ORIGIN_RECT" val="678*339"/>
  <p:tag name="TABLE_ENDDRAG_RECT" val="129*143*678*339"/>
</p:tagLst>
</file>

<file path=ppt/tags/tag4.xml><?xml version="1.0" encoding="utf-8"?>
<p:tagLst xmlns:p="http://schemas.openxmlformats.org/presentationml/2006/main">
  <p:tag name="KSO_WM_UNIT_TABLE_BEAUTIFY" val="smartTable{b11548a1-8e2c-4430-9969-39ab2b17e9d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11190</Words>
  <Application>WPS 演示</Application>
  <PresentationFormat>自定义</PresentationFormat>
  <Paragraphs>1118</Paragraphs>
  <Slides>52</Slides>
  <Notes>1</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52</vt:i4>
      </vt:variant>
    </vt:vector>
  </HeadingPairs>
  <TitlesOfParts>
    <vt:vector size="77" baseType="lpstr">
      <vt:lpstr>Arial</vt:lpstr>
      <vt:lpstr>宋体</vt:lpstr>
      <vt:lpstr>Wingdings</vt:lpstr>
      <vt:lpstr>Calibri</vt:lpstr>
      <vt:lpstr>DejaVu Sans</vt:lpstr>
      <vt:lpstr>方正书宋_GBK</vt:lpstr>
      <vt:lpstr>Nimbus Roman No9 L</vt:lpstr>
      <vt:lpstr>微软雅黑</vt:lpstr>
      <vt:lpstr>黑体</vt:lpstr>
      <vt:lpstr>宋体</vt:lpstr>
      <vt:lpstr>Wingdings</vt:lpstr>
      <vt:lpstr>楷体_GB2312</vt:lpstr>
      <vt:lpstr>仿宋</vt:lpstr>
      <vt:lpstr>方正小标宋简体</vt:lpstr>
      <vt:lpstr>楷体</vt:lpstr>
      <vt:lpstr>华文楷体</vt:lpstr>
      <vt:lpstr>华文新魏</vt:lpstr>
      <vt:lpstr>Wingdings</vt:lpstr>
      <vt:lpstr>Wingdings 2</vt:lpstr>
      <vt:lpstr>隶书</vt:lpstr>
      <vt:lpstr>Arial Unicode MS</vt:lpstr>
      <vt:lpstr>Calibri Light</vt:lpstr>
      <vt:lpstr>方正隶书_GBK</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（三）现行常用的工伤保险政策文件</vt:lpstr>
      <vt:lpstr>PowerPoint 演示文稿</vt:lpstr>
      <vt:lpstr>PowerPoint 演示文稿</vt:lpstr>
      <vt:lpstr>（1）什么是工伤认定</vt:lpstr>
      <vt:lpstr>PowerPoint 演示文稿</vt:lpstr>
      <vt:lpstr>   7种工伤情形</vt:lpstr>
      <vt:lpstr>PowerPoint 演示文稿</vt:lpstr>
      <vt:lpstr>PowerPoint 演示文稿</vt:lpstr>
      <vt:lpstr>PowerPoint 演示文稿</vt:lpstr>
      <vt:lpstr>PowerPoint 演示文稿</vt:lpstr>
      <vt:lpstr>PowerPoint 演示文稿</vt:lpstr>
      <vt:lpstr>PowerPoint 演示文稿</vt:lpstr>
      <vt:lpstr>3种视同工伤情形</vt:lpstr>
      <vt:lpstr>PowerPoint 演示文稿</vt:lpstr>
      <vt:lpstr>PowerPoint 演示文稿</vt:lpstr>
      <vt:lpstr>（3）哪些情况下不可认定工伤</vt:lpstr>
      <vt:lpstr>（4）工伤认定的注意事项</vt:lpstr>
      <vt:lpstr>PowerPoint 演示文稿</vt:lpstr>
      <vt:lpstr>PowerPoint 演示文稿</vt:lpstr>
      <vt:lpstr>申请工伤的业务流程图</vt:lpstr>
      <vt:lpstr>（一）什么是劳动能力鉴定</vt:lpstr>
      <vt:lpstr>PowerPoint 演示文稿</vt:lpstr>
      <vt:lpstr>PowerPoint 演示文稿</vt:lpstr>
      <vt:lpstr>（三）劳动能力鉴定结论</vt:lpstr>
      <vt:lpstr>（四）劳动能力鉴定工作流程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（1）由工伤保险基金支付的工伤待遇：</vt:lpstr>
      <vt:lpstr>（2）由单位负责的工伤待遇：</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党政风PPT</dc:title>
  <dc:creator>Administrator</dc:creator>
  <cp:keywords>RP</cp:keywords>
  <dc:description>RP</dc:description>
  <dc:subject>RP</dc:subject>
  <cp:category>RP</cp:category>
  <cp:lastModifiedBy>greatwall</cp:lastModifiedBy>
  <cp:revision>128</cp:revision>
  <dcterms:created xsi:type="dcterms:W3CDTF">2022-11-28T01:13:20Z</dcterms:created>
  <dcterms:modified xsi:type="dcterms:W3CDTF">2022-11-28T01:13:20Z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2052-11.8.2.10458</vt:lpwstr>
  </property>
  <property fmtid="{D5CDD505-2E9C-101B-9397-08002B2CF9AE}" pid="3" name="ICV">
    <vt:lpwstr>BABC0B75F0654063A063373D4CFF1F32</vt:lpwstr>
  </property>
</Properties>
</file>